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25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75" r:id="rId10"/>
    <p:sldId id="265" r:id="rId11"/>
    <p:sldId id="266" r:id="rId12"/>
    <p:sldId id="276" r:id="rId13"/>
    <p:sldId id="267" r:id="rId14"/>
    <p:sldId id="280" r:id="rId15"/>
    <p:sldId id="281" r:id="rId16"/>
    <p:sldId id="269" r:id="rId17"/>
    <p:sldId id="268" r:id="rId18"/>
    <p:sldId id="273" r:id="rId19"/>
    <p:sldId id="274" r:id="rId20"/>
    <p:sldId id="277" r:id="rId21"/>
    <p:sldId id="271" r:id="rId22"/>
    <p:sldId id="278" r:id="rId23"/>
    <p:sldId id="272" r:id="rId24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E3FDE45-AF77-4B5C-9715-49D594BDF05E}" styleName="淡色スタイル 1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淡色スタイル 2 - アクセント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B9631B5-78F2-41C9-869B-9F39066F8104}" styleName="中間スタイル 3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E171933-4619-4E11-9A3F-F7608DF75F80}" styleName="中間スタイル 1 - アクセント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中間スタイル 1 - アクセント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EE2BA8-3F9D-4D49-AE7D-FC4BC0ED28CC}" type="datetimeFigureOut">
              <a:rPr kumimoji="1" lang="ja-JP" altLang="en-US" smtClean="0"/>
              <a:t>2014/2/1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2A21E8-2504-419C-89A0-43FFAD13E37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80644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2A21E8-2504-419C-89A0-43FFAD13E376}" type="slidenum">
              <a:rPr kumimoji="1" lang="ja-JP" altLang="en-US" smtClean="0"/>
              <a:t>21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3637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E34E5B2-9C95-44F8-B441-B579D8018391}" type="slidenum">
              <a:rPr lang="ja-JP" altLang="en-US" smtClean="0">
                <a:solidFill>
                  <a:srgbClr val="000000"/>
                </a:solidFill>
              </a:rPr>
              <a:pPr/>
              <a:t>‹#›</a:t>
            </a:fld>
            <a:endParaRPr lang="ja-JP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224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18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637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6164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908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585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0879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33001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3477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184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E34E5B2-9C95-44F8-B441-B579D8018391}" type="slidenum">
              <a:rPr lang="ja-JP" altLang="en-US" smtClean="0">
                <a:solidFill>
                  <a:srgbClr val="000000"/>
                </a:solidFill>
              </a:rPr>
              <a:pPr/>
              <a:t>‹#›</a:t>
            </a:fld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6586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ja-JP" smtClean="0">
                <a:solidFill>
                  <a:srgbClr val="000000"/>
                </a:solidFill>
              </a:rPr>
              <a:t>2013/12/12</a:t>
            </a:r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ja-JP" alt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‹#›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3618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kumimoji="1"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kumimoji="1"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kumimoji="1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39552" y="1556792"/>
            <a:ext cx="8064896" cy="1368152"/>
          </a:xfrm>
        </p:spPr>
        <p:txBody>
          <a:bodyPr>
            <a:normAutofit fontScale="90000"/>
          </a:bodyPr>
          <a:lstStyle/>
          <a:p>
            <a:r>
              <a:rPr lang="ja-JP" altLang="en-US" sz="3600" dirty="0"/>
              <a:t/>
            </a:r>
            <a:br>
              <a:rPr lang="ja-JP" altLang="en-US" sz="3600" dirty="0"/>
            </a:br>
            <a:r>
              <a:rPr lang="en-US" altLang="ja-JP" sz="3600" dirty="0"/>
              <a:t>FPGA</a:t>
            </a:r>
            <a:r>
              <a:rPr lang="ja-JP" altLang="en-US" sz="3600" dirty="0"/>
              <a:t>ボードと通信を行い加速度センサの</a:t>
            </a:r>
            <a:r>
              <a:rPr lang="en-US" altLang="ja-JP" sz="3600" dirty="0"/>
              <a:t>UI</a:t>
            </a:r>
            <a:r>
              <a:rPr lang="ja-JP" altLang="en-US" sz="3600" dirty="0"/>
              <a:t>で模型自動車を操作する</a:t>
            </a:r>
            <a:r>
              <a:rPr lang="en-US" altLang="ja-JP" sz="3600" dirty="0"/>
              <a:t>Android</a:t>
            </a:r>
            <a:r>
              <a:rPr lang="ja-JP" altLang="en-US" sz="3600" dirty="0"/>
              <a:t>アプリ 	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5148064" y="5661248"/>
            <a:ext cx="3888432" cy="648072"/>
          </a:xfrm>
        </p:spPr>
        <p:txBody>
          <a:bodyPr>
            <a:normAutofit/>
          </a:bodyPr>
          <a:lstStyle/>
          <a:p>
            <a:r>
              <a:rPr kumimoji="1" lang="en-US" altLang="ja-JP" sz="2800" dirty="0" smtClean="0">
                <a:solidFill>
                  <a:schemeClr val="tx1"/>
                </a:solidFill>
              </a:rPr>
              <a:t>112908C</a:t>
            </a:r>
            <a:r>
              <a:rPr kumimoji="1" lang="ja-JP" altLang="en-US" sz="2800" dirty="0" smtClean="0">
                <a:solidFill>
                  <a:schemeClr val="tx1"/>
                </a:solidFill>
              </a:rPr>
              <a:t>　伊藤匡哉</a:t>
            </a:r>
            <a:endParaRPr kumimoji="1" lang="ja-JP" altLang="en-US" sz="2800" dirty="0">
              <a:solidFill>
                <a:schemeClr val="tx1"/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059832" y="2733581"/>
            <a:ext cx="28083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4800" dirty="0" smtClean="0">
                <a:solidFill>
                  <a:srgbClr val="000000"/>
                </a:solidFill>
              </a:rPr>
              <a:t>最終発表</a:t>
            </a:r>
            <a:endParaRPr lang="ja-JP" altLang="en-US" sz="48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35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機能仕様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クラス一覧</a:t>
            </a:r>
            <a:endParaRPr kumimoji="1" lang="ja-JP" altLang="en-US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9</a:t>
            </a:fld>
            <a:endParaRPr lang="ja-JP" altLang="en-US" dirty="0">
              <a:solidFill>
                <a:srgbClr val="D1282E"/>
              </a:solidFill>
            </a:endParaRP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86023"/>
              </p:ext>
            </p:extLst>
          </p:nvPr>
        </p:nvGraphicFramePr>
        <p:xfrm>
          <a:off x="323528" y="2204864"/>
          <a:ext cx="8280920" cy="18882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70230"/>
                <a:gridCol w="2070230"/>
                <a:gridCol w="2070230"/>
                <a:gridCol w="2070230"/>
              </a:tblGrid>
              <a:tr h="624069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アクセス</a:t>
                      </a:r>
                      <a:endParaRPr kumimoji="1" lang="ja-JP" altLang="en-US" dirty="0"/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クラス名</a:t>
                      </a:r>
                      <a:endParaRPr kumimoji="1" lang="ja-JP" altLang="en-US" dirty="0"/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継承</a:t>
                      </a:r>
                      <a:endParaRPr kumimoji="1" lang="ja-JP" altLang="en-US" dirty="0"/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dirty="0" smtClean="0"/>
                        <a:t>実装</a:t>
                      </a:r>
                      <a:endParaRPr kumimoji="1" lang="ja-JP" altLang="en-US" dirty="0"/>
                    </a:p>
                  </a:txBody>
                  <a:tcPr anchor="ctr"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624069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dirty="0" smtClean="0"/>
                        <a:t>public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800" kern="1200" dirty="0" err="1" smtClean="0"/>
                        <a:t>MainActivity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800" kern="1200" dirty="0" smtClean="0"/>
                        <a:t>Activity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―</a:t>
                      </a:r>
                      <a:endParaRPr kumimoji="1" lang="ja-JP" altLang="en-US" dirty="0"/>
                    </a:p>
                  </a:txBody>
                  <a:tcPr anchor="ctr"/>
                </a:tc>
              </a:tr>
              <a:tr h="624069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dirty="0" smtClean="0"/>
                        <a:t>public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800" kern="1200" dirty="0" err="1" smtClean="0"/>
                        <a:t>SampleSensorEventListener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―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800" kern="1200" dirty="0" err="1" smtClean="0"/>
                        <a:t>SensorEventListener</a:t>
                      </a:r>
                      <a:endParaRPr kumimoji="1" lang="ja-JP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機能仕様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052736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MainActivityクラスの変数</a:t>
            </a:r>
            <a:endParaRPr kumimoji="1" lang="ja-JP" altLang="en-US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10</a:t>
            </a:fld>
            <a:endParaRPr lang="ja-JP" altLang="en-US">
              <a:solidFill>
                <a:srgbClr val="D1282E"/>
              </a:solidFill>
            </a:endParaRPr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46738"/>
              </p:ext>
            </p:extLst>
          </p:nvPr>
        </p:nvGraphicFramePr>
        <p:xfrm>
          <a:off x="323528" y="1639485"/>
          <a:ext cx="8208912" cy="2581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9312"/>
                <a:gridCol w="2366533"/>
                <a:gridCol w="2218625"/>
                <a:gridCol w="2514442"/>
              </a:tblGrid>
              <a:tr h="387043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アクセス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型名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変数名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機能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59051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SensorManager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mSensorManager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SensorManager</a:t>
                      </a:r>
                      <a:r>
                        <a:rPr kumimoji="1" lang="ja-JP" altLang="en-US" dirty="0" smtClean="0"/>
                        <a:t>のインスタンスを取得する変数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センサーを取得しオブジェクトを取得する変数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SensorEventListener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listener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SensorEventListener</a:t>
                      </a:r>
                      <a:r>
                        <a:rPr kumimoji="1" lang="ja-JP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インタフェースを取得する変数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機能仕様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052736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MainActivityクラスの変数</a:t>
            </a:r>
            <a:endParaRPr kumimoji="1" lang="ja-JP" altLang="en-US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11</a:t>
            </a:fld>
            <a:endParaRPr lang="ja-JP" altLang="en-US">
              <a:solidFill>
                <a:srgbClr val="D1282E"/>
              </a:solidFill>
            </a:endParaRPr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39390"/>
              </p:ext>
            </p:extLst>
          </p:nvPr>
        </p:nvGraphicFramePr>
        <p:xfrm>
          <a:off x="395536" y="1700808"/>
          <a:ext cx="7992888" cy="2585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0120"/>
                <a:gridCol w="2304256"/>
                <a:gridCol w="2160240"/>
                <a:gridCol w="2448272"/>
              </a:tblGrid>
              <a:tr h="387043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アクセス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型名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変数名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機能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int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temp1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X</a:t>
                      </a:r>
                      <a:r>
                        <a:rPr kumimoji="1" lang="ja-JP" altLang="en-US" dirty="0" smtClean="0"/>
                        <a:t>軸の値を一時的に格納する変数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err="1" smtClean="0"/>
                        <a:t>int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temp2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Y</a:t>
                      </a:r>
                      <a:r>
                        <a:rPr kumimoji="1" lang="ja-JP" altLang="en-US" dirty="0" smtClean="0"/>
                        <a:t>軸の値を一時的に格納する変数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―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TextView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txt_x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文字列を表示用変数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 smtClean="0"/>
                        <a:t>―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TextView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txt_y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文字列を表示用変数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710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機能仕様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/>
          <a:lstStyle/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12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467544" y="1052736"/>
            <a:ext cx="346120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ja-JP" altLang="en-US" sz="2000" b="1" dirty="0"/>
              <a:t>MainActivityクラス</a:t>
            </a:r>
            <a:r>
              <a:rPr lang="ja-JP" altLang="en-US" sz="2000" b="1" dirty="0" smtClean="0"/>
              <a:t>の</a:t>
            </a:r>
            <a:r>
              <a:rPr lang="ja-JP" altLang="en-US" sz="2000" b="1" dirty="0"/>
              <a:t>関数</a:t>
            </a: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099378"/>
              </p:ext>
            </p:extLst>
          </p:nvPr>
        </p:nvGraphicFramePr>
        <p:xfrm>
          <a:off x="395536" y="1700808"/>
          <a:ext cx="7992888" cy="486760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4136"/>
                <a:gridCol w="1080120"/>
                <a:gridCol w="2592288"/>
                <a:gridCol w="3096344"/>
              </a:tblGrid>
              <a:tr h="387043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アクセス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型名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変数名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機能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onCreate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(Bundle</a:t>
                      </a:r>
                      <a:r>
                        <a:rPr kumimoji="1" lang="en-US" altLang="ja-JP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savedInstanceState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初期化関数</a:t>
                      </a:r>
                      <a:endParaRPr kumimoji="1"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Bundle</a:t>
                      </a:r>
                      <a:r>
                        <a:rPr kumimoji="1" lang="en-US" altLang="ja-JP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savedInstanceState</a:t>
                      </a:r>
                      <a:endParaRPr kumimoji="1" lang="en-US" altLang="ja-JP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kumimoji="1" lang="ja-JP" alt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インスタンスの状態</a:t>
                      </a:r>
                      <a:endParaRPr kumimoji="1" lang="en-US" altLang="ja-JP" dirty="0" smtClean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private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init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初期化関数</a:t>
                      </a:r>
                      <a:endParaRPr kumimoji="1" lang="en-US" altLang="ja-JP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ja-JP" altLang="en-US" dirty="0" smtClean="0"/>
                        <a:t>　モータ制御の関数の設定</a:t>
                      </a:r>
                      <a:endParaRPr kumimoji="1"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r>
                        <a:rPr kumimoji="1" lang="ja-JP" altLang="en-US" dirty="0" smtClean="0"/>
                        <a:t>なし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dirty="0" smtClean="0"/>
                        <a:t>protected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onResume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センサーのイベントリスナの登録用関数</a:t>
                      </a:r>
                      <a:endParaRPr kumimoji="1"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r>
                        <a:rPr kumimoji="1" lang="ja-JP" altLang="en-US" dirty="0" smtClean="0"/>
                        <a:t>なし</a:t>
                      </a:r>
                      <a:endParaRPr kumimoji="1" lang="ja-JP" altLang="en-US" dirty="0"/>
                    </a:p>
                  </a:txBody>
                  <a:tcPr/>
                </a:tc>
              </a:tr>
              <a:tr h="45905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protected</a:t>
                      </a:r>
                      <a:endParaRPr kumimoji="1" lang="ja-JP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onPause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()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ja-JP" altLang="en-US" dirty="0" smtClean="0"/>
                        <a:t>センサー終了用関数</a:t>
                      </a:r>
                      <a:endParaRPr kumimoji="1"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r>
                        <a:rPr kumimoji="1" lang="ja-JP" altLang="en-US" dirty="0" smtClean="0"/>
                        <a:t>なし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機能仕様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/>
          <a:lstStyle/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13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467544" y="1052736"/>
            <a:ext cx="576064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en-US" altLang="ja-JP" sz="2000" dirty="0" err="1" smtClean="0"/>
              <a:t>SampleSensorEventListener</a:t>
            </a:r>
            <a:r>
              <a:rPr lang="ja-JP" altLang="en-US" sz="2000" b="1" dirty="0" smtClean="0">
                <a:solidFill>
                  <a:srgbClr val="000000"/>
                </a:solidFill>
              </a:rPr>
              <a:t>クラスの</a:t>
            </a:r>
            <a:r>
              <a:rPr lang="ja-JP" altLang="en-US" sz="2000" b="1" dirty="0">
                <a:solidFill>
                  <a:srgbClr val="000000"/>
                </a:solidFill>
              </a:rPr>
              <a:t>関数</a:t>
            </a: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3782275"/>
              </p:ext>
            </p:extLst>
          </p:nvPr>
        </p:nvGraphicFramePr>
        <p:xfrm>
          <a:off x="395536" y="1700808"/>
          <a:ext cx="7992888" cy="39149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08112"/>
                <a:gridCol w="720080"/>
                <a:gridCol w="3168352"/>
                <a:gridCol w="3096344"/>
              </a:tblGrid>
              <a:tr h="440219"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アクセス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型名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変数名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機能</a:t>
                      </a:r>
                      <a:endParaRPr kumimoji="1" lang="ja-JP" altLang="en-US" dirty="0"/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1352039"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public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u="sng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onSensorChanged</a:t>
                      </a:r>
                      <a:r>
                        <a:rPr kumimoji="1" lang="en-US" altLang="ja-JP" sz="1800" u="sng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1" lang="en-US" altLang="ja-JP" sz="1800" u="sng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SensorEvent</a:t>
                      </a:r>
                      <a:r>
                        <a:rPr kumimoji="1" lang="en-US" altLang="ja-JP" sz="1800" u="sng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e)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ja-JP" altLang="en-US" dirty="0" smtClean="0"/>
                        <a:t>センサーの値が変化すると呼ばれる関数</a:t>
                      </a:r>
                      <a:endParaRPr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en-US" altLang="ja-JP" dirty="0" err="1" smtClean="0"/>
                        <a:t>SensorEvent</a:t>
                      </a:r>
                      <a:r>
                        <a:rPr kumimoji="1" lang="en-US" altLang="ja-JP" dirty="0" smtClean="0"/>
                        <a:t> e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ja-JP" altLang="en-US" dirty="0" smtClean="0"/>
                        <a:t>センサーが取得した値</a:t>
                      </a:r>
                      <a:endParaRPr kumimoji="1" lang="en-US" altLang="ja-JP" dirty="0" smtClean="0"/>
                    </a:p>
                  </a:txBody>
                  <a:tcPr/>
                </a:tc>
              </a:tr>
              <a:tr h="728021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b="0" dirty="0" smtClean="0"/>
                        <a:t>public</a:t>
                      </a:r>
                      <a:endParaRPr kumimoji="1" lang="ja-JP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 smtClean="0"/>
                        <a:t>void</a:t>
                      </a:r>
                      <a:endParaRPr kumimoji="1" lang="ja-JP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onAccuracyChanged</a:t>
                      </a: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(Sensor arg0</a:t>
                      </a:r>
                      <a:r>
                        <a:rPr kumimoji="1" lang="en-US" altLang="ja-JP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kumimoji="1" lang="en-US" altLang="ja-JP" sz="1800" b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kumimoji="1" lang="en-US" altLang="ja-JP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arg1)</a:t>
                      </a:r>
                      <a:endParaRPr kumimoji="1" lang="ja-JP" altLang="en-US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 smtClean="0"/>
                        <a:t>センサーの精度が変更された場合に呼ばれる関数</a:t>
                      </a:r>
                      <a:endParaRPr kumimoji="1" lang="en-US" altLang="ja-JP" dirty="0" smtClean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kumimoji="1" lang="ja-JP" altLang="en-US" dirty="0" smtClean="0"/>
                        <a:t>パラメータ</a:t>
                      </a:r>
                      <a:endParaRPr kumimoji="1" lang="en-US" altLang="ja-JP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en-US" altLang="ja-JP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Sensor arg0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ja-JP" altLang="en-US" dirty="0" smtClean="0"/>
                        <a:t>センサー</a:t>
                      </a:r>
                      <a:endParaRPr kumimoji="1" lang="en-US" altLang="ja-JP" dirty="0" smtClean="0"/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en-US" altLang="ja-JP" sz="1800" b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int</a:t>
                      </a:r>
                      <a:r>
                        <a:rPr kumimoji="1" lang="en-US" altLang="ja-JP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arg1</a:t>
                      </a:r>
                    </a:p>
                    <a:p>
                      <a:pPr marL="0" indent="0">
                        <a:buFont typeface="Arial" panose="020B0604020202020204" pitchFamily="34" charset="0"/>
                        <a:buNone/>
                      </a:pPr>
                      <a:r>
                        <a:rPr kumimoji="1" lang="ja-JP" altLang="en-US" sz="1800" b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センサーの新しい精度</a:t>
                      </a:r>
                      <a:endParaRPr kumimoji="1" lang="ja-JP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021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95536" y="365130"/>
            <a:ext cx="5791200" cy="759614"/>
          </a:xfrm>
        </p:spPr>
        <p:txBody>
          <a:bodyPr/>
          <a:lstStyle/>
          <a:p>
            <a:r>
              <a:rPr kumimoji="1" lang="ja-JP" altLang="en-US" dirty="0" smtClean="0"/>
              <a:t>センサーの値の取得方法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14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5" name="角丸四角形 4"/>
          <p:cNvSpPr/>
          <p:nvPr/>
        </p:nvSpPr>
        <p:spPr>
          <a:xfrm>
            <a:off x="1619672" y="1446207"/>
            <a:ext cx="3888432" cy="974681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SensorManager</a:t>
            </a:r>
            <a:r>
              <a:rPr lang="ja-JP" altLang="en-US" dirty="0" smtClean="0"/>
              <a:t>を取得する</a:t>
            </a:r>
            <a:endParaRPr lang="en-US" altLang="ja-JP" dirty="0"/>
          </a:p>
        </p:txBody>
      </p:sp>
      <p:sp>
        <p:nvSpPr>
          <p:cNvPr id="6" name="角丸四角形 5"/>
          <p:cNvSpPr/>
          <p:nvPr/>
        </p:nvSpPr>
        <p:spPr>
          <a:xfrm>
            <a:off x="1619672" y="3429000"/>
            <a:ext cx="3888432" cy="86409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リスナー</a:t>
            </a:r>
            <a:r>
              <a:rPr lang="ja-JP" altLang="en-US" dirty="0" smtClean="0"/>
              <a:t>を取得する</a:t>
            </a:r>
            <a:endParaRPr kumimoji="1" lang="en-US" altLang="ja-JP" dirty="0" smtClean="0"/>
          </a:p>
        </p:txBody>
      </p:sp>
      <p:sp>
        <p:nvSpPr>
          <p:cNvPr id="7" name="角丸四角形 6"/>
          <p:cNvSpPr/>
          <p:nvPr/>
        </p:nvSpPr>
        <p:spPr>
          <a:xfrm>
            <a:off x="1619672" y="5229200"/>
            <a:ext cx="3888432" cy="79208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/>
              <a:t>取得したセンサーの値を処理する</a:t>
            </a:r>
            <a:endParaRPr kumimoji="1" lang="ja-JP" altLang="en-US" dirty="0"/>
          </a:p>
        </p:txBody>
      </p:sp>
      <p:sp>
        <p:nvSpPr>
          <p:cNvPr id="9" name="下矢印 8"/>
          <p:cNvSpPr/>
          <p:nvPr/>
        </p:nvSpPr>
        <p:spPr>
          <a:xfrm>
            <a:off x="3275856" y="2708920"/>
            <a:ext cx="576064" cy="504056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下矢印 9"/>
          <p:cNvSpPr/>
          <p:nvPr/>
        </p:nvSpPr>
        <p:spPr>
          <a:xfrm>
            <a:off x="3275856" y="4509120"/>
            <a:ext cx="576064" cy="504056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角丸四角形吹き出し 10"/>
          <p:cNvSpPr/>
          <p:nvPr/>
        </p:nvSpPr>
        <p:spPr>
          <a:xfrm>
            <a:off x="6084168" y="764704"/>
            <a:ext cx="2088232" cy="900100"/>
          </a:xfrm>
          <a:prstGeom prst="wedgeRoundRectCallout">
            <a:avLst>
              <a:gd name="adj1" fmla="val -72565"/>
              <a:gd name="adj2" fmla="val 93758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err="1" smtClean="0"/>
              <a:t>SensorManager</a:t>
            </a:r>
            <a:endParaRPr lang="ja-JP" altLang="en-US" dirty="0"/>
          </a:p>
        </p:txBody>
      </p:sp>
      <p:sp>
        <p:nvSpPr>
          <p:cNvPr id="12" name="角丸四角形吹き出し 11"/>
          <p:cNvSpPr/>
          <p:nvPr/>
        </p:nvSpPr>
        <p:spPr>
          <a:xfrm>
            <a:off x="5652120" y="2674640"/>
            <a:ext cx="2664296" cy="900100"/>
          </a:xfrm>
          <a:prstGeom prst="wedgeRoundRectCallout">
            <a:avLst>
              <a:gd name="adj1" fmla="val -50917"/>
              <a:gd name="adj2" fmla="val 89069"/>
              <a:gd name="adj3" fmla="val 16667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 smtClean="0"/>
              <a:t>Sensor</a:t>
            </a:r>
          </a:p>
          <a:p>
            <a:pPr algn="ctr"/>
            <a:r>
              <a:rPr lang="en-US" altLang="ja-JP" dirty="0" err="1" smtClean="0"/>
              <a:t>SensorEventListener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48184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FPGAとの接続方法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340768"/>
            <a:ext cx="7620001" cy="4608512"/>
          </a:xfrm>
        </p:spPr>
        <p:txBody>
          <a:bodyPr>
            <a:normAutofit fontScale="92500" lnSpcReduction="20000"/>
          </a:bodyPr>
          <a:lstStyle/>
          <a:p>
            <a:pPr marL="342900" indent="-342900"/>
            <a:r>
              <a:rPr lang="en-US" altLang="ja-JP" dirty="0" err="1" smtClean="0"/>
              <a:t>setMotorTorque</a:t>
            </a:r>
            <a:r>
              <a:rPr lang="en-US" altLang="ja-JP" dirty="0" smtClean="0"/>
              <a:t>(</a:t>
            </a:r>
            <a:r>
              <a:rPr lang="en-US" altLang="ja-JP" dirty="0" err="1" smtClean="0"/>
              <a:t>int</a:t>
            </a:r>
            <a:r>
              <a:rPr lang="en-US" altLang="ja-JP" dirty="0" smtClean="0"/>
              <a:t>  </a:t>
            </a:r>
            <a:r>
              <a:rPr lang="en-US" altLang="ja-JP" dirty="0" err="1" smtClean="0"/>
              <a:t>motorID</a:t>
            </a:r>
            <a:r>
              <a:rPr lang="en-US" altLang="ja-JP" dirty="0"/>
              <a:t>, </a:t>
            </a:r>
            <a:r>
              <a:rPr lang="en-US" altLang="ja-JP" dirty="0" err="1"/>
              <a:t>int</a:t>
            </a:r>
            <a:r>
              <a:rPr lang="en-US" altLang="ja-JP" dirty="0"/>
              <a:t> </a:t>
            </a:r>
            <a:r>
              <a:rPr lang="en-US" altLang="ja-JP" dirty="0" smtClean="0"/>
              <a:t> </a:t>
            </a:r>
            <a:r>
              <a:rPr lang="en-US" altLang="ja-JP" dirty="0" err="1" smtClean="0"/>
              <a:t>maxTorque</a:t>
            </a:r>
            <a:r>
              <a:rPr lang="en-US" altLang="ja-JP" dirty="0"/>
              <a:t>, </a:t>
            </a:r>
            <a:r>
              <a:rPr lang="en-US" altLang="ja-JP" dirty="0" err="1"/>
              <a:t>int</a:t>
            </a:r>
            <a:r>
              <a:rPr lang="en-US" altLang="ja-JP" dirty="0"/>
              <a:t> </a:t>
            </a:r>
            <a:r>
              <a:rPr lang="en-US" altLang="ja-JP" dirty="0" smtClean="0"/>
              <a:t> torque)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err="1"/>
              <a:t>int</a:t>
            </a:r>
            <a:r>
              <a:rPr lang="en-US" altLang="ja-JP" dirty="0"/>
              <a:t>  </a:t>
            </a:r>
            <a:r>
              <a:rPr lang="en-US" altLang="ja-JP" dirty="0" err="1" smtClean="0"/>
              <a:t>motorID</a:t>
            </a:r>
            <a:endParaRPr lang="en-US" altLang="ja-JP" dirty="0" smtClean="0"/>
          </a:p>
          <a:p>
            <a:r>
              <a:rPr lang="ja-JP" altLang="en-US" dirty="0" smtClean="0"/>
              <a:t>　左右</a:t>
            </a:r>
            <a:r>
              <a:rPr lang="ja-JP" altLang="en-US" dirty="0"/>
              <a:t>どちら</a:t>
            </a:r>
            <a:r>
              <a:rPr lang="ja-JP" altLang="en-US" dirty="0" smtClean="0"/>
              <a:t>のモーターを使うかを</a:t>
            </a:r>
            <a:r>
              <a:rPr lang="en-US" altLang="ja-JP" dirty="0" smtClean="0"/>
              <a:t>0</a:t>
            </a:r>
            <a:r>
              <a:rPr lang="ja-JP" altLang="en-US" dirty="0" smtClean="0"/>
              <a:t>か</a:t>
            </a:r>
            <a:r>
              <a:rPr lang="en-US" altLang="ja-JP" dirty="0" smtClean="0"/>
              <a:t>1</a:t>
            </a:r>
            <a:r>
              <a:rPr lang="ja-JP" altLang="en-US" dirty="0" smtClean="0"/>
              <a:t>で設定する</a:t>
            </a:r>
            <a:endParaRPr kumimoji="1" lang="en-US" altLang="ja-JP" dirty="0"/>
          </a:p>
          <a:p>
            <a:r>
              <a:rPr lang="ja-JP" altLang="en-US" dirty="0" smtClean="0"/>
              <a:t>　</a:t>
            </a:r>
            <a:r>
              <a:rPr lang="en-US" altLang="ja-JP" dirty="0" smtClean="0"/>
              <a:t>0</a:t>
            </a:r>
            <a:r>
              <a:rPr lang="ja-JP" altLang="en-US" dirty="0" smtClean="0"/>
              <a:t>が右のモーター</a:t>
            </a:r>
            <a:endParaRPr lang="en-US" altLang="ja-JP" dirty="0" smtClean="0"/>
          </a:p>
          <a:p>
            <a:r>
              <a:rPr lang="ja-JP" altLang="en-US" dirty="0" smtClean="0"/>
              <a:t>　</a:t>
            </a:r>
            <a:r>
              <a:rPr lang="en-US" altLang="ja-JP" dirty="0" smtClean="0"/>
              <a:t>1</a:t>
            </a:r>
            <a:r>
              <a:rPr lang="ja-JP" altLang="en-US" dirty="0" smtClean="0"/>
              <a:t>が左のモーター</a:t>
            </a:r>
            <a:endParaRPr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err="1"/>
              <a:t>int</a:t>
            </a:r>
            <a:r>
              <a:rPr lang="en-US" altLang="ja-JP" dirty="0"/>
              <a:t>  </a:t>
            </a:r>
            <a:r>
              <a:rPr lang="en-US" altLang="ja-JP" dirty="0" err="1" smtClean="0"/>
              <a:t>maxTorque</a:t>
            </a:r>
            <a:endParaRPr lang="en-US" altLang="ja-JP" dirty="0" smtClean="0"/>
          </a:p>
          <a:p>
            <a:r>
              <a:rPr kumimoji="1" lang="ja-JP" altLang="en-US" dirty="0" smtClean="0"/>
              <a:t>　モーターの最大出力を決める</a:t>
            </a:r>
            <a:endParaRPr kumimoji="1" lang="en-US" altLang="ja-JP" dirty="0" smtClean="0"/>
          </a:p>
          <a:p>
            <a:r>
              <a:rPr lang="ja-JP" altLang="en-US" dirty="0" smtClean="0"/>
              <a:t>　今回は</a:t>
            </a:r>
            <a:r>
              <a:rPr lang="en-US" altLang="ja-JP" dirty="0" smtClean="0"/>
              <a:t>1000</a:t>
            </a:r>
            <a:r>
              <a:rPr lang="ja-JP" altLang="en-US" dirty="0" smtClean="0"/>
              <a:t>に設定した</a:t>
            </a:r>
            <a:endParaRPr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err="1"/>
              <a:t>int</a:t>
            </a:r>
            <a:r>
              <a:rPr lang="en-US" altLang="ja-JP" dirty="0"/>
              <a:t>  torque</a:t>
            </a:r>
            <a:endParaRPr kumimoji="1" lang="ja-JP" altLang="en-US" dirty="0"/>
          </a:p>
          <a:p>
            <a:pPr marL="342900" indent="-342900">
              <a:buNone/>
            </a:pPr>
            <a:r>
              <a:rPr lang="ja-JP" altLang="en-US" dirty="0" smtClean="0"/>
              <a:t>　モーターの出力値</a:t>
            </a:r>
            <a:endParaRPr lang="en-US" altLang="ja-JP" dirty="0" smtClean="0"/>
          </a:p>
          <a:p>
            <a:pPr marL="342900" indent="-342900">
              <a:buNone/>
            </a:pPr>
            <a:r>
              <a:rPr kumimoji="1" lang="ja-JP" altLang="en-US" dirty="0"/>
              <a:t>　</a:t>
            </a:r>
            <a:r>
              <a:rPr kumimoji="1" lang="ja-JP" altLang="en-US" dirty="0" smtClean="0"/>
              <a:t>“</a:t>
            </a:r>
            <a:r>
              <a:rPr lang="en-US" altLang="ja-JP" dirty="0" smtClean="0"/>
              <a:t>-</a:t>
            </a:r>
            <a:r>
              <a:rPr lang="ja-JP" altLang="en-US" dirty="0" smtClean="0"/>
              <a:t>”の場合は前進</a:t>
            </a:r>
            <a:endParaRPr lang="en-US" altLang="ja-JP" dirty="0" smtClean="0"/>
          </a:p>
          <a:p>
            <a:pPr marL="342900" indent="-342900">
              <a:buNone/>
            </a:pPr>
            <a:r>
              <a:rPr kumimoji="1" lang="ja-JP" altLang="en-US" dirty="0" smtClean="0"/>
              <a:t>　“</a:t>
            </a:r>
            <a:r>
              <a:rPr kumimoji="1" lang="en-US" altLang="ja-JP" dirty="0" smtClean="0"/>
              <a:t>+</a:t>
            </a:r>
            <a:r>
              <a:rPr kumimoji="1" lang="ja-JP" altLang="en-US" dirty="0" smtClean="0"/>
              <a:t>”の場合は後退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15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加速度</a:t>
            </a:r>
            <a:r>
              <a:rPr lang="ja-JP" altLang="en-US" dirty="0" smtClean="0"/>
              <a:t>センサー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sz="1800" dirty="0"/>
              <a:t>物体</a:t>
            </a:r>
            <a:r>
              <a:rPr kumimoji="1" lang="ja-JP" altLang="en-US" sz="1800" dirty="0" smtClean="0"/>
              <a:t>が動くときに働く加速度を</a:t>
            </a:r>
            <a:r>
              <a:rPr kumimoji="1" lang="en-US" altLang="ja-JP" sz="1800" dirty="0" smtClean="0"/>
              <a:t>x</a:t>
            </a:r>
            <a:r>
              <a:rPr kumimoji="1" lang="ja-JP" altLang="en-US" sz="1800" dirty="0" smtClean="0"/>
              <a:t>軸、</a:t>
            </a:r>
            <a:r>
              <a:rPr kumimoji="1" lang="en-US" altLang="ja-JP" sz="1800" dirty="0" smtClean="0"/>
              <a:t>y</a:t>
            </a:r>
            <a:r>
              <a:rPr kumimoji="1" lang="ja-JP" altLang="en-US" sz="1800" dirty="0" smtClean="0"/>
              <a:t>軸、</a:t>
            </a:r>
            <a:r>
              <a:rPr kumimoji="1" lang="en-US" altLang="ja-JP" sz="1800" dirty="0" smtClean="0"/>
              <a:t>z</a:t>
            </a:r>
            <a:r>
              <a:rPr kumimoji="1" lang="ja-JP" altLang="en-US" sz="1800" dirty="0" smtClean="0"/>
              <a:t>軸でそれぞれ測定するセンサー</a:t>
            </a:r>
            <a:endParaRPr kumimoji="1" lang="en-US" altLang="ja-JP" sz="18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ja-JP" sz="1800" dirty="0"/>
          </a:p>
          <a:p>
            <a:endParaRPr lang="en-US" altLang="ja-JP" sz="1800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16</a:t>
            </a:fld>
            <a:endParaRPr lang="ja-JP" altLang="en-US">
              <a:solidFill>
                <a:srgbClr val="D1282E"/>
              </a:solidFill>
            </a:endParaRPr>
          </a:p>
        </p:txBody>
      </p:sp>
      <p:grpSp>
        <p:nvGrpSpPr>
          <p:cNvPr id="45" name="グループ化 44"/>
          <p:cNvGrpSpPr/>
          <p:nvPr/>
        </p:nvGrpSpPr>
        <p:grpSpPr>
          <a:xfrm>
            <a:off x="2915816" y="2769867"/>
            <a:ext cx="3933604" cy="3315360"/>
            <a:chOff x="2420121" y="2740278"/>
            <a:chExt cx="3933604" cy="3315360"/>
          </a:xfrm>
        </p:grpSpPr>
        <p:grpSp>
          <p:nvGrpSpPr>
            <p:cNvPr id="40" name="グループ化 39"/>
            <p:cNvGrpSpPr/>
            <p:nvPr/>
          </p:nvGrpSpPr>
          <p:grpSpPr>
            <a:xfrm>
              <a:off x="2624895" y="3109610"/>
              <a:ext cx="3103947" cy="2946028"/>
              <a:chOff x="2764197" y="2276872"/>
              <a:chExt cx="3103947" cy="2946028"/>
            </a:xfrm>
          </p:grpSpPr>
          <p:cxnSp>
            <p:nvCxnSpPr>
              <p:cNvPr id="30" name="直線コネクタ 29"/>
              <p:cNvCxnSpPr/>
              <p:nvPr/>
            </p:nvCxnSpPr>
            <p:spPr>
              <a:xfrm flipH="1">
                <a:off x="3064993" y="3284984"/>
                <a:ext cx="1373313" cy="1937916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grpSp>
            <p:nvGrpSpPr>
              <p:cNvPr id="26" name="グループ化 25"/>
              <p:cNvGrpSpPr/>
              <p:nvPr/>
            </p:nvGrpSpPr>
            <p:grpSpPr>
              <a:xfrm>
                <a:off x="3304320" y="2528900"/>
                <a:ext cx="1850933" cy="2376264"/>
                <a:chOff x="3383931" y="2670730"/>
                <a:chExt cx="1850933" cy="2376264"/>
              </a:xfrm>
            </p:grpSpPr>
            <p:sp>
              <p:nvSpPr>
                <p:cNvPr id="24" name="正方形/長方形 23"/>
                <p:cNvSpPr/>
                <p:nvPr/>
              </p:nvSpPr>
              <p:spPr>
                <a:xfrm rot="19273494">
                  <a:off x="3383931" y="2670730"/>
                  <a:ext cx="1850933" cy="2376264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27" name="正方形/長方形 26"/>
                <p:cNvSpPr/>
                <p:nvPr/>
              </p:nvSpPr>
              <p:spPr>
                <a:xfrm rot="19273494">
                  <a:off x="3605744" y="2872214"/>
                  <a:ext cx="1441220" cy="1979846"/>
                </a:xfrm>
                <a:prstGeom prst="rect">
                  <a:avLst/>
                </a:prstGeom>
              </p:spPr>
              <p:style>
                <a:lnRef idx="2">
                  <a:schemeClr val="accent6"/>
                </a:lnRef>
                <a:fillRef idx="1">
                  <a:schemeClr val="lt1"/>
                </a:fillRef>
                <a:effectRef idx="0">
                  <a:schemeClr val="accent6"/>
                </a:effectRef>
                <a:fontRef idx="minor">
                  <a:schemeClr val="dk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</p:grpSp>
          <p:cxnSp>
            <p:nvCxnSpPr>
              <p:cNvPr id="17" name="直線矢印コネクタ 16"/>
              <p:cNvCxnSpPr/>
              <p:nvPr/>
            </p:nvCxnSpPr>
            <p:spPr>
              <a:xfrm flipH="1" flipV="1">
                <a:off x="2987824" y="2276872"/>
                <a:ext cx="2448272" cy="2736304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9" name="直線矢印コネクタ 18"/>
              <p:cNvCxnSpPr/>
              <p:nvPr/>
            </p:nvCxnSpPr>
            <p:spPr>
              <a:xfrm flipV="1">
                <a:off x="2764197" y="2816932"/>
                <a:ext cx="3103947" cy="1547080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直線矢印コネクタ 13"/>
              <p:cNvCxnSpPr/>
              <p:nvPr/>
            </p:nvCxnSpPr>
            <p:spPr>
              <a:xfrm flipV="1">
                <a:off x="4211960" y="2276872"/>
                <a:ext cx="1008112" cy="1368152"/>
              </a:xfrm>
              <a:prstGeom prst="straightConnector1">
                <a:avLst/>
              </a:prstGeom>
              <a:ln>
                <a:tailEnd type="arrow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2" name="テキスト ボックス 41"/>
            <p:cNvSpPr txBox="1"/>
            <p:nvPr/>
          </p:nvSpPr>
          <p:spPr>
            <a:xfrm>
              <a:off x="5079850" y="2884294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ja-JP" smtClean="0"/>
                <a:t>z</a:t>
              </a:r>
              <a:r>
                <a:rPr lang="ja-JP" altLang="en-US" smtClean="0"/>
                <a:t>軸</a:t>
              </a:r>
              <a:endParaRPr kumimoji="1" lang="ja-JP" altLang="en-US" dirty="0"/>
            </a:p>
          </p:txBody>
        </p:sp>
        <p:sp>
          <p:nvSpPr>
            <p:cNvPr id="43" name="テキスト ボックス 42"/>
            <p:cNvSpPr txBox="1"/>
            <p:nvPr/>
          </p:nvSpPr>
          <p:spPr>
            <a:xfrm>
              <a:off x="5822810" y="3415297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 smtClean="0"/>
                <a:t>x</a:t>
              </a:r>
              <a:r>
                <a:rPr lang="ja-JP" altLang="en-US" dirty="0" smtClean="0"/>
                <a:t>軸</a:t>
              </a:r>
              <a:endParaRPr kumimoji="1" lang="ja-JP" altLang="en-US" dirty="0"/>
            </a:p>
          </p:txBody>
        </p:sp>
        <p:sp>
          <p:nvSpPr>
            <p:cNvPr id="44" name="テキスト ボックス 43"/>
            <p:cNvSpPr txBox="1"/>
            <p:nvPr/>
          </p:nvSpPr>
          <p:spPr>
            <a:xfrm>
              <a:off x="2420121" y="2740278"/>
              <a:ext cx="5859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dirty="0" smtClean="0"/>
                <a:t>y</a:t>
              </a:r>
              <a:r>
                <a:rPr kumimoji="1" lang="ja-JP" altLang="en-US" dirty="0" smtClean="0"/>
                <a:t>軸</a:t>
              </a:r>
              <a:endParaRPr kumimoji="1" lang="ja-JP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実機テスト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>
            <a:normAutofit/>
          </a:bodyPr>
          <a:lstStyle/>
          <a:p>
            <a:pPr marL="342900" indent="-342900">
              <a:buNone/>
            </a:pPr>
            <a:r>
              <a:rPr lang="ja-JP" altLang="en-US" dirty="0" smtClean="0"/>
              <a:t>修正前</a:t>
            </a:r>
            <a:r>
              <a:rPr kumimoji="1" lang="ja-JP" altLang="en-US" dirty="0" smtClean="0"/>
              <a:t>の場合</a:t>
            </a:r>
            <a:endParaRPr kumimoji="1" lang="en-US" altLang="ja-JP" dirty="0" smtClean="0"/>
          </a:p>
          <a:p>
            <a:r>
              <a:rPr lang="en-US" altLang="ja-JP" dirty="0"/>
              <a:t>public void </a:t>
            </a:r>
            <a:r>
              <a:rPr lang="en-US" altLang="ja-JP" dirty="0" err="1"/>
              <a:t>onSensorChanged</a:t>
            </a:r>
            <a:r>
              <a:rPr lang="en-US" altLang="ja-JP" dirty="0"/>
              <a:t>(</a:t>
            </a:r>
            <a:r>
              <a:rPr lang="en-US" altLang="ja-JP" dirty="0" err="1"/>
              <a:t>SensorEvent</a:t>
            </a:r>
            <a:r>
              <a:rPr lang="en-US" altLang="ja-JP" dirty="0"/>
              <a:t> e) {</a:t>
            </a:r>
          </a:p>
          <a:p>
            <a:r>
              <a:rPr lang="en-US" altLang="ja-JP" dirty="0"/>
              <a:t>if(</a:t>
            </a:r>
            <a:r>
              <a:rPr lang="en-US" altLang="ja-JP" dirty="0" err="1"/>
              <a:t>e.sensor.getType</a:t>
            </a:r>
            <a:r>
              <a:rPr lang="en-US" altLang="ja-JP" dirty="0"/>
              <a:t>() == </a:t>
            </a:r>
            <a:r>
              <a:rPr lang="en-US" altLang="ja-JP" dirty="0" err="1"/>
              <a:t>Sensor.</a:t>
            </a:r>
            <a:r>
              <a:rPr lang="en-US" altLang="ja-JP" i="1" dirty="0" err="1"/>
              <a:t>TYPE_ACCELEROMETER</a:t>
            </a:r>
            <a:r>
              <a:rPr lang="en-US" altLang="ja-JP" i="1" dirty="0"/>
              <a:t> ){</a:t>
            </a:r>
            <a:endParaRPr kumimoji="1" lang="ja-JP" altLang="en-US" dirty="0"/>
          </a:p>
          <a:p>
            <a:r>
              <a:rPr lang="en-US" altLang="ja-JP" dirty="0"/>
              <a:t>if(connected){</a:t>
            </a:r>
          </a:p>
          <a:p>
            <a:r>
              <a:rPr lang="en-US" altLang="ja-JP" dirty="0" err="1" smtClean="0"/>
              <a:t>fc.setMotorTorque</a:t>
            </a:r>
            <a:r>
              <a:rPr lang="en-US" altLang="ja-JP" dirty="0" smtClean="0"/>
              <a:t>(1</a:t>
            </a:r>
            <a:r>
              <a:rPr lang="en-US" altLang="ja-JP" dirty="0"/>
              <a:t>, 1000, ( (</a:t>
            </a:r>
            <a:r>
              <a:rPr lang="en-US" altLang="ja-JP" dirty="0" err="1"/>
              <a:t>int</a:t>
            </a:r>
            <a:r>
              <a:rPr lang="en-US" altLang="ja-JP" dirty="0"/>
              <a:t>)</a:t>
            </a:r>
            <a:r>
              <a:rPr lang="en-US" altLang="ja-JP" dirty="0" err="1"/>
              <a:t>e.values</a:t>
            </a:r>
            <a:r>
              <a:rPr lang="en-US" altLang="ja-JP" dirty="0"/>
              <a:t>[0]*100 ) - 1000);</a:t>
            </a:r>
          </a:p>
          <a:p>
            <a:r>
              <a:rPr lang="en-US" altLang="ja-JP" dirty="0" err="1"/>
              <a:t>fc.setMotorTorque</a:t>
            </a:r>
            <a:r>
              <a:rPr lang="en-US" altLang="ja-JP" dirty="0"/>
              <a:t>(0, 1000, ( (</a:t>
            </a:r>
            <a:r>
              <a:rPr lang="en-US" altLang="ja-JP" dirty="0" err="1"/>
              <a:t>int</a:t>
            </a:r>
            <a:r>
              <a:rPr lang="en-US" altLang="ja-JP" dirty="0"/>
              <a:t>)</a:t>
            </a:r>
            <a:r>
              <a:rPr lang="en-US" altLang="ja-JP" dirty="0" err="1"/>
              <a:t>e.values</a:t>
            </a:r>
            <a:r>
              <a:rPr lang="en-US" altLang="ja-JP" dirty="0"/>
              <a:t>[0]*100 ) - 1000);</a:t>
            </a:r>
          </a:p>
          <a:p>
            <a:r>
              <a:rPr lang="en-US" altLang="ja-JP" dirty="0" smtClean="0"/>
              <a:t>}	</a:t>
            </a:r>
          </a:p>
          <a:p>
            <a:r>
              <a:rPr lang="en-US" altLang="ja-JP" dirty="0" smtClean="0"/>
              <a:t>}	</a:t>
            </a:r>
          </a:p>
          <a:p>
            <a:r>
              <a:rPr lang="en-US" altLang="ja-JP" dirty="0" smtClean="0"/>
              <a:t>}</a:t>
            </a:r>
          </a:p>
          <a:p>
            <a:endParaRPr lang="en-US" altLang="ja-JP" dirty="0"/>
          </a:p>
          <a:p>
            <a:endParaRPr lang="en-US" altLang="ja-JP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17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5" name="下矢印 4"/>
          <p:cNvSpPr/>
          <p:nvPr/>
        </p:nvSpPr>
        <p:spPr>
          <a:xfrm>
            <a:off x="3785332" y="4797152"/>
            <a:ext cx="720080" cy="936104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262808" y="6005686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3600" dirty="0" smtClean="0">
                <a:solidFill>
                  <a:srgbClr val="FF0000"/>
                </a:solidFill>
              </a:rPr>
              <a:t>アプリが強制終了</a:t>
            </a:r>
            <a:endParaRPr kumimoji="1" lang="ja-JP" altLang="en-US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模型自動車の仕組み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/>
          <a:lstStyle/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18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6" name="AutoShape 2" descr="data:image/jpeg;base64,/9j/4AAQSkZJRgABAQAAAQABAAD/2wCEAAkGBxQSEhUUEhMVFhUWGRkbGBcYGBscGhkYGx8aFxkcGx0gHykgHBslHR4YIT0iJiorLi4vGB8zODMsNygtLi0BCgoKDg0OGxAQGzQmICQsLCw0NzQsLCwvNywsLCwsMCwsLDQsLCw0NCwsLCwsLDQsLCwsLCwsLCwsLCwsLCwsLP/AABEIAMoA+QMBIgACEQEDEQH/xAAcAAEAAgMBAQEAAAAAAAAAAAAABAUDBgcCAQj/xAA8EAACAQMDAgUCBAQFBAEFAAABAhEAAyEEEjEFQQYTIlFhMnEjQlKBB2KRoRQzweHwQ3Kx0RUWJFOy8f/EABkBAQEBAQEBAAAAAAAAAAAAAAACAQMEBf/EACsRAAICAgIBAwMDBQEAAAAAAAABAhEDIRIxQSJRYTJx8AQToUJikbHRBf/aAAwDAQACEQMRAD8A7jSlKAUpSgFKUoBSlKAUpSgFKUoBXyahdV6ithC7EBRyzGFH3Ncl8V/xOklNLLtx5jAwP+xP9W/pWWbR1TrniDT6RC1+6qYkDlm/7VGSak9L6jb1FpL1lg1txKkf85HEfFfl/W3rt9zcv3C7t+okn9z/AKDFb90rxaen9PtW9NbbddLt5t0YDTBAAwWH9Ijmt80Yzthaq251y0rBd0+7D6R+9chvfxG/+4Y3lPkOFUuoYupAHqYcFfqlR3EjmtrtXldVdGV0YSrKZUj3B/8AdTZtHRVacivtaX4O64t261q1dVwglgASFnHpb6TnkCa3StTMFKUrQKUpQClKUApSlAKUpQClKUApSlAKUpQClKUApSlAKVh1OoCCTP8Az/wPmudeK/4kWrUrbIuNxCmLYP8AM4+o/C/1rLNo6HrNZbtLvuuqL+pjA/rVd07rtrWW3OkuBijbTiDjvBzBHBjNfn7rfiHVazNxzsH0rwo/7U4H3Mmtw/hNpzpmu3yl24WtwAmVcSDuDcYMrByCOM0fyEav476nqb12491rhtJO0T6VWYHsBn96qrVu2bXm2jgAearYdGP/AO6E8EccEVY63rHmtcth/J8wuheTtIJP4dwD6Y4nPatWSyQCqEsuDkQQQM/sDieDzWpeDGSL+tjjHz/69qxWNfdCMiM0O0soBKsVjbj3GcjMGK82bNuCXbcf0qDH9e4q46NpmW2bpVWBng+pVHwOM9qriTZ51XTJS3cuK4Qnabiwc8gEZg8/PtWPrBuafTqlu64t3HPpBYK8Dn2JPwfvUy513UKo27fK8xSyHAeeSQPVEYn3jFOrqly2DZDPZUkss/iWnb6d4j6Gx6wIMdjisq2bdIrLOrvWAosXnQFlOC0kggiYIHPbv713P+H/APEe3rVW3eIS/HvhoAkqe8HnuO/ueL63SsghlmcMMGD7H3HyMVWK7A+klWGQQTMjgggzjtBEfIozbP10DX2uM+AP4nEFbGsMjhLsjPMT27fUIUz2OK7FYvKyhlMg8EVgMlKUoBSlKAUpSgFKUoBSlKAUpSgFKUoBSlYdTqVtiWNalekY3RmrxcbBiJjFQh1BXDBTBHv3Heo6sQZHNRkbg6aJ5rwck/if4o1JvNpwzhFncoG1TGJJH1iO2AO9aX0XTLqFYqxe+pJ8sjLJ72vcjMrz3FdV8YobN57zbFW5G17kGzJEFLkjB57wQfcRXH7vRrth1adkmVIO1h+ZWUDO0jIYYwfakJWXdk8kRM1k6R4lu6W4PJuOFYw4U4IkcA4n59sVW9V1j3bpLwXMA7VA3GMsQMbjyT3rGvT23KGGWmF3ATGZYzgR7V0qySTdQ3bzsloJuYsbay6hSffn/wBe9Wmm6dttC6bYuISAGEtbtvn03B+Y8ZJMR81j0vSrygMiEbeNv+g/N+/OaudD1W3dd/N3WTcChxa3bbjL3Kji5OeI4xW78GFba6W1xvogtJiBuOJOOAIn4rFqtMtttouDbyQuYIAxHvJIz7e2a2Dp9t758i2AqDFzbwQYG+6xna8Bm2qSx9URFVPUNAbLh0Zbi7sNIce/qIJUg9mnOe4MbFbMk9dFPqtLtjcCAxwcgyPn8rD+tQ7dx7Dh0bbEwQYBB5Ug+mDAkGQ04g1sp1K3A7XTLsQFtgHPtPu3bzCcRn3qu1uia3hgSJggwSvsG9x/MMGpa9ylL2M2mvrek21i9/8AiJJgZk2pzs5JtH1DMSIqv1nTxMW4PcqP3yvsP5eahNbIuBVJnBUzwe2Rkdzv+oVd6HXC8NtwrbvMQS5XaHMDLdrd0yAHPpfuATWJmtexrymSQSIxJj37kd/aDgzkVvHgfx1e0LLbuE3LJxEkssRO39Qz9PaMEjFUvUtECWVZBVobcI9XMNPDR34zVE1srIKmOCCOPgjuPilG2fqzovWLWqtrcsuGVgDgzzVhX5c8NeJr+hub7TEqcshJhufjmIEgQPzA13vwd40sa9PSwW4PqQkSD/X4PEgxgmsBtFKUoBSlKAUpSgFKUoBSlKAUrFfvhRPPbHvVXqNSzfA9hWNm0TNbqypgf3qj67rG8vfG7ZJaP0d4HuK89X17qFfaWC/VHO33j4qLd64gUMssSJAHH9fakcjjKz1x/Txy46Pml1SOodGBXmZx+9R9B15Bd8kMXDTsJ4DcwD+YVpGv1u3UsgAVLqeZtXChgYaB8nP3qv1vVvKuWXWSUuAwBO4QQVHzXtyqOXDyPjZMcsWbgbp/EQs+hu/mIKMB9mAP9ia5/wBI8JHUWPPa+lohjatAqztIg7TB9IyYIHuT3q66vr7+qKqQwRiAEUTLZIEDJP35APEVWXNJe0bKxjyyQWEElQcT2x88TE14YKlR6YKuyX4jXRm1vs6cIivaX0f5jAyXBYN6sZ7zEyOK99O6bZt2ty5RRIZt3lrujkxuJzx9prXbbLaLbFXbJywljmQx7SOf+RVlpdHcu22ub2ZTkqssWIP5gMKO+fbFdFG9Wa5UTepdajctknfgC6CNsAZCCPTmRIz3mtm8H3dKlnzdMq+dA867qGm5bYnIRIMk8qVB3HBzWlX9GFto6uGDYMdz22jk/bn4qJ6kaV3I4lZyCJEET9jXTgmtHL9xqXqNy631W3ItWUbaoIayiqpZj6i7gSEQtkKxMewrUdVqbjYcMq8hCCB985b7mtv8L3LdrS2XI3OXdjMDaFaRux61792kwIqj8R9YGpS3cVty737n0mBCDHJEtmSYkkYqYupUXNNxsoZIIZSQwOCOxqfpL4cQVZ77GAxiNvYfC+6AZ5HEVF06B2VSypuMbm4H3/53q46t0EWk3BjKzM/m4IjsPiJrpKrpnGDlVopep9HFq56QC3JAnjiVH6PvkVU6i1I3LnkwIkTyVnEnHNXml1e1TbhQXeTcZjz2Y/zD3wMwQa8dR0I3kWm3EH1GBBJnDEYW5jgGD2rk412d4yT6IWi6oGUWr7ECIW6sllUTg/me1AzPqWcSIFStZodxgrCgSrAggqczbI+u13k5FVN+wGnENOQQRnjPsw7GvWi1TopS6AbBJOxid2/nchHBnmIVhOO9SWYblgqcxniD6W7SD/z5qw6QgtXLVzzWDu222qHbAJg7owBP5eO9TtDoL2tc27FoMBlpIAHszHhP25rfvDHgK1pmF27F68OCfot/9inBP8xH2iktBHVdKw2gbpKgA5kzHf5rNWs6eVO5TDf2I9iP+GrzR60Pg4Ycj/Ue4qUzSVSlK0ClKUApSlAK0T+JXiLUaY2bVghPPIUP33ExzwoHJMH4reLlwKJJAA7muafxL6tZvpbVAG2ljvP5cZgck/HtNAUXR9Ze0eqvWtXdfZcUyRJ/EGUvKeTx/Qj2rZ/CXjK1rLZV2VL9sesGFDgfnXtHuO32rn3U9bdYJpdQI8s2yjEgP5dySI7ODAgzCgyZrX26cyea1xH9O5Ub+Y4UnsUOR78VDotRk1dHTuu/xBsWyUstvYY8wglAfiPqP9AaqrOpcW3um04tmbikgfRG5m2gyF5PGK5fd04UwxLZ5UwII4/3+9dN8M9Uu6o6e0wFreIA2uu8qpJIBEXHKiR6tpOfet4l4ssse0av1zU3LpW9bGEVhMGVBMnn7T3iazdA8P6rWAXjPlCQGBUSV7IJ+oe/z81twt6TSHcSbqr6YIU7bhUlWP5Wb0n0mdsj7VXazxBtuW7SWvQ0XXt2goUMT6fSSMwBPYxO3iunKlSOU/XLky1v66xoEZrTm55abWdoKtvxgKAVMwTGBwaqrPXy5Ag3Ea2D5nJJJaTJgAYiML2HvVBtKh/Nd2LMGKAiAQZXMT/UE54BzWPzmukrtJgF4AEbR9bR3KjJ7wMVBhsmn8MI34pFryA0vvdliBJCkCAMg+qIwODV31C5p0Bt7NttBbQk7stMItwDkT+Y94jEmtU6brb9q3bIU3VZgdhO1gyyMLEFNuxw5gjcan9G8KvdVmuXSEuy4EscySrBScR8H9zRv3CXsTuiLpVuX3BG8KDtAzJMeg9mEHA5nOOPvXOtK9m5p0Im3ZO+36SSYwWjAKzJK4kTMVqdzTXNLce09wrxJQBtwmQQDgzA+R/WpfTrL6m87hN1tjL7oEmO5PPG7aPSPgVbX9RFrryYdBq5KobrAGVEn8Iq42sX77YA+mJxJ5qwu2rC2hLeZK7fMcSI/MLSrEtO3OAIyTxX289tpOoLW9mLKC0WCtgvvJI3xjjHeIqs0xRmZru+42NigE7/AIgfp/Tx8Uclelv+CEn0FDXF2aeyfLnLQC7nJl34/YQoqNYvhzbW7cfylwIzsGeB+598Gr10JJF9QxggaZDAQkYa+4wpHPlrJPtVT1kQyAtMIAAFgBe0dz++e9am1sx401ot7vQbCKRdcjfDWroaVgjCnt7meGjscVr1rVvbU21KBCctt3Y4JA7jgiRIjEV9t6hwrW0LbXglB3PIj/arK506wlje1w3GIB/DEhZwJ/TmQd0cYFXFprbIt36VVFZ1YWdwFt2JH5uY+Gb84PvEj+1VQ0O9huYABokzsWeN7Ad+wHPvU1rcdq82rJAn1AE/IUkf2kf61Txo1ZX7HXfCfh+zpbe62WZ7gG927xJAC8KBJxV+ormfhrrF7TAFrZGnZhgQFTcVAiT6Vjd6nJLds10fQaxLyK6GQwBH7gHvnuK8rtOmelNNaJSCsm39o4I5B+Khtq87bY3NxxInGB+o5HcAdz2qNf6zBCW1D3CwVmEmzaJ/W4GSP0j+1ZZtGz6LUsfSwz+ocH/0am1oH/yptNLX5uM6pu2lVQCCwiSu3iYOPvW1dN67au3Xsh18639Sg8iAQy+65H2rYysNUWtK+TX0VRgpSlAa14v011vLdDi2wdfbcP1fFce6kNRcv3N+Dua4AASJMcknAxX6EdQRB4NaF4z8LbgWSRPcf1g0peRbXRpfU9Gt/VWr5CJNq2pA+neoe2DaHO2SoyAKrtdfibbAqXBEzgTif6xU3pGvbT6tbl5Q5UMHWMuhBBZT+ocx8H3ra18NaN7lvUJcNy2w321nHMyT3jGO1efN+m5TTXg+v+g/9GGDFKE1af8AyjXU8EWNNsbUXd94LuNgAeUzKA5AwX2iILHBxg1a9V8SPqvNtWFBMfhISDucQU9W7ieNsBeSRFarr/EVwa28UslVJKjeZ2EDaXCcEfmClgsnvxVZ0DU/4W8LqbS21lZisgqwhgwwXn7jjAr0UfIuzbuh9GMOnU7dvy1G+2vmG4txwTuUkRwCCFH1Tk4iqnxUlm0bRsWhZtvuUAdjI++wNMkA+08151vVTfsfgNde6XHmMAYVQrHbDABgeygYiSZivOg0C6l1TU6hwUtMQwX0qshtpP0AZH0iTOZigZA6Z03zXYNvXYQHTKsUOHzEKy4xzkcir/w7007SLNzeFuE+aVACuAA2xSBG4bctPDYrItsjc7uESCAWESMDCcbzgFmkk8ATNQundcv6YkOGa27HJWCG4LBT9LEflatcXXp7J5K9l3ptMtiVuk7/AFMCRu3oCWlYHqKxwRI7Yqi1nX2Ja3YDKlwfSGz5jEQ6kfTI5X57c1GtXjeuK+pZyPVtJ3bWeOBGEJECBjABwTUzXdKNthdtJu2/Vb2wDiDsHZhP0+4kSKLGrue3/AeRtenoq9H083X9RW2JiTgbh+USeeTkwYNfbHUblokC4G24RskLBncnwfY4qPqtTJbypCMIgwZBEnHHPf8ApFeun30S4rOm9RyMfsYOD9jXeKbW0eacknSZm0HnXrhCg3S/1gnBA7k/lIzBHHYHims0T2G3LuAmJBgj9xxjuMH+oE231QsWdLYVIgu7H6gQVOBLMvAC59zVbd6ncd97tvPcN9JHsV9v79+axrk66N+iNkddSwhFcxkj3zkz++aM+SSZPcmTJ9vdj8VLGl80btPautAlxI2g91Xu2IxzzUXR6trbrcQwymVMY/p7VMcbYllpI9aqxctkK6FCcicE/YjgfAyO9Xtvr1tbQCKttQIa2FlmJ52k42R3MnscRUHqHWHuWodC24khmwqkQCLQGABx+5mTmqiCe1a1FR2hHly9PR6vMJ3bNltidoBMCIkAn/gn2rab+tUWlQBgiqAfOktBEhVt/wDUaJO4wo5+K1zTagpII3I0FlOASOCp/Kw7MP7itg/xlq+ipfuKOTavnDJt+oOBw/GR6W5Gaxz5aOihx2inshyZsqzW7cnY53rH5twwDPOOO1S+ndbbTMHtsyi5uJTMciCXP+YMKAc7QIg176deS9ttM8QYQRtS5nBYY9UdmMGexFXF3TLcU21UMrgnzWBKyP0EQd3ENgYOHNY14kIvzEm9Q6/cuaS29q5ZVnLb7aAgsZILNztQ5O3BPvyKh6DruzTpp5K3bSXD5ZUqPzMASPSyZ3cj2PsfWs19rSIv5nI9Nvhvf1Y9Cz8SYGASa1/XdTvuN94lLVz0BEUBdvJABz885rnHGdJZK7MPUrrX1s2xF24FIJthoiZwOd3uTiIwDNfOgurN9dxL5M27ingjsABlj84jFZtXb8pE1Okv+hjsK8OjDO11P1A84EcZrPba9qbx1CWLaAgAgGAzcFl42mc4/vXRRbVQRDml9TN8bqbNesreR2uotoOyOUl2BbCTBUYk/J9q6Fb4GZ+a4W2uu6e/57ufP2csMZAtyoGCQO0xia3TwF4gv7IvkPZJItXCYuH42csv9/vXixY5Y3Jz1f8As9M5xkkonQqV5RwQCDINeq9JzFeblsMIIkGvVKA574v8LiRcVQYMj5+DXObll1uObZKPtK7B+mdx2e3afePvX6Fu2wwIIkGubeOPCRP4lolXUyrD3+aqLXTIkn2jmI0r3JRTLOVHb6mPokngk4Empuk6fsVLlwph4dHGBsM7ds+sXFkEQdpE9xNlodKl2Bc0x8y3uNwgqBBO5SRjeweSo/LuaO1eDqkvOfOUg8osSWfiHbmT2H0jvW8X5HL2LHpS6c2CLNl3Z7hX8Rm/NLQY4TA+nIiDFfG1aWglsENtH4e4kWrUHc+cyR/KScjIyKh6/qBIKiLVskkWrZBdo9Es4wqyDgTP96hadSFFyyxZrYh7ZzCk8oO9s8EDINElYbdGXU9XJM2yS0n8ZhG0nnybfFv/ALst9qiWNQ1smQXVx+IjsfX3BJ5D9w3I+1Ztboyn4iKyx9Vs4Nsnv8r81hsaYsNzRbQ43sJJPsi8sTUFkvVF7i2kF6dOSFVnxtI4S7GdygwOxBEV6udSazutSl4hgRcJPYQFYTkqRgg4Ajg1j1vR7hRPKsEDnJm4QcbnHCr8cjvVbpbgtuNyLcCz6SfST745H/mvRBcls82RuL0Tum6Lzma5dkJPqZYEucwAMmf5RMV76vqLJKqtpZTARTie4YjkT+UEnGSOKr9R1C4zFmYmRtgekBOQqgcAe1fNDcdT+EASwgGJI/8ARqcjdm4lGiY9gRv1D9vQixAjsAMR8CB7mo40vmEvAtW/c5/oO5+AKm6HphZsgXbk+qWi2h5/Ef3/AJRmrPzFtS0i5dUCXb0JYP8AJyFORjLn4rmdXVbI3/zpW2LTqbZT8iAoLgOQZ5QRBI+xGRFUWt1HmOX2qs9lGPufcnue5qfqLj6gwAXiJusIA4navCAnJ5Y1XX7BVyhywMenMn4jv8V2xuJ58yk18Hq0FcBDCOCdrT6WnMN7H5ryzMsqVIYczWHU6V1JV1Kn2Psatej9J1OtYJaBYKNrXGwijkBm5J/lEk47VMsae0XHLSprZisaIAB7pIBIAUZd5j6F/MYP2/8AFbHofBgL+dqw9pHb8HSBt1+5+lXYD8Ne5xjvFX/h/olrTCbMPdAO7WXk9NsgQUsoTM8/0ya2no97TIxZV/GYgO+0FmMDcxjCgj1GIHeo5V9J0UW/qNU694B2bNVo7ABADXNG20g4zsMlQ49sgkSPnVtZ1xv8rTWiLgJElNrqx5VU/KwM+o59ordPGP8AETy0YaJd43bG1B/y1b2Qf9Rvkeke9c96iFuW/wDFWdQxuAxdV2i6WPDzwd36VHA+KpeORL/tMPS7dprrJqHZLjNtDt6gjH8zRkmf2rLZ6he05vadgmoVgUKsdygj6WRhkEcxPNfbt67ripZbasibWuAQXH5SwGMDGP8Aaoet6W+nRrjYj0qqsIZiQYbGAAGyO8fv0cJceTWjnGUeXFPZl/8Ap66QIEsR2Ikf85qR0frgtG5b2u+1hFxgFBH0iYnaxM47/FSdN4jAEva2mAQDO7IBHp+RmfaqLVOWIUDBafL2kjiFk8s3wMfeuk3GMlLFK/z7EY1KUXHNH8/yW3W+ppdI2gwqwWOR3MAdzPfipvhJ9TcuWvKQN5YCq2QQoJaMEbsnk9hBqd4U8F3tSB5pItAzB4n5I+o/y8D+1da6T0m1p0221A9zGT/z2rzZZKbt9noxR4ql0YvD/T2s2yHYs7sztJn1Nkx7D7VaUpXM6ilKUArHfshwQwkGslKA5v4r8NsjG5ZO1oMECZHsa1zS9MsMCrS7NMucFm7gT9BH7+zcgV2bUWA6lWEg1zvxR0N7JL2xIOSvZv8AUH5FamS0aP1O01pNl1WYD/JuRBwcqw7GOVOQRTp+nN0kWIVVKlrrSXGZDbRkARzwJExNZ7moN9B5o3ukhxkFRwpUA5gd/jJ97HS6O2bTC0r7NihtpALFplt0zuH7K2B2rbS+5m350U2uUvdceaHaI2HKPP1ISsLBzgYJMTUzSaxE2iwty/eCj1sCDaWI2lYOwjPpGT781B1eia6QqbcGC+djCBG0DJIySB2BiRV+EuWrI2W1YwouXHZVJlhJ5y85EEzE9637oJex9Cm0CuqvFi7MBZUCCdsKEUiT7RwY/etS6hpCjS1vytzNFoyGQKduQeAeRVnrupLaZgpN64t4MLl5BuUKBItkH0AvPGcmqnT9RKOLjAXIJ9LkkQ2SBOQfkZFXBPs55ONUSekdGbUyEdAdyqAx/MxAAP6R8n2itn6f0u3ozca7eW+yIqIu0jyySzFSGkQwGCciMjNel8QKLCKvlpttMzIIPmOoPEZBLQ0wWOIMVqfUeqtftJ5yjd5hfajzvJEElhBDDjglpyREGJTlJ0XGEYKyb1jrbW28sW1tpy6WiVXcwkqBGIBE4BMmImoWnZLvqvXAqJG22g5n9A/8nn3Nev8A4tr9xWYjy9ggqSZVeVBIEMO5bI5zWfrOmsWzbcMTu2l7RPrIiJ/kbgEHBwRRrpBPtnhdRcugpaAt2l+oztUDvuPAHwP7191emFm0CoG5mAViSLhPINpB6gJA9XPEDNeU61HFu2oBHlyCyW+xYpxcPeTPGBXRuheGBZCvpx5951Q/4xiCqo07vKXIBXGDkzyYit48dyJ5c9RNe6f4Tu3SLuv3ztLJpUgXnUROAQEGZIGTPY1tFzSKoFpgpSfRprcJbUKd3r7u4hWKzPpbMAmto6X0ZLJLkm5db6rr5Y/A7KvwMVpXXOv2v8RcTR7L12Dkk+VbMyR6TN190woEAs0nNS25FqKiZOq9US0PO1F8bG+j0w5bMCyoy2DB7czxNadf8UDWMbNxjprD+lVBleAqteZQCYAACKAo+eaj9N1Dai/dtay3ed3BFy4F/EtbcqNsQlsGPSoE/M1g1vS9NY05d7pus30tb9IX4ZWyD7hoODArbjHvsz1S6MNrWXdFcu2GFu8kFGQkMhB4KkZXsYEexivFjw/cZQw2yfyz2+/zVavlr9TkeksCvdoO1eIgkgk9h96vemeISlu2LlnaoETkSFwSv6hOOea9GF423zOGZZElwIVjUNpb7W1Rn22/xCchSPUxx/0xgTzj9qkdR6z5yBBbGJLESQDnj9WO1QOqa83GdlU2xc/Kc7xI3Bp4B9hn7VeeF/DGo1ZP1JbaNwHpG0cDH0j4GT/ep/clGLhfp/Pgr9uMpKbXq/PkpOnaW7fuEWwWLES20AnjaDHPH0j2zNdY8K+Agh83U+q4ckHn9/YfArY/D3hqzpFARQWj6o/8e1XUVwcvCOyj5Z8t2woAUAAcAV6pSpLFKUoBSlKAUpSgFYdVp1uKVYYNZqUByrxj4Za23m2sMP6MO4I7j4qs6Jbt3AyHyzdMPbtMxNvzO3mmOZ4XIkZ5rsOr0y3FKsK5V4w8Ltac3LYz3juOcf8AP9t7VGVTs161rtTaD3bgV0t3WtXF27cggqTiR3iOMjvUPqbai9b828ZUfSkQAP1BRwOMnOa8eIbr3dr3bgLQCE3TyMsw4U/Jk1H0mqa0VS6rm0fU1udhZT7NEhT8c1cE66InXuR9Np2uEhBMCT2Cj3Y8AV5uoAYDbgO4BE/sal6tk2cwDJt21MhATJDEgFhPvUrpPQ3u5aAA4BQllY9z2O3Bkck/3rretnJx9iDorZYgKikyFFxpi2WkDI4mcf2rZug+GNm12w6OfUrYKjAxGBH3P2rYOmdLSysLP1FgJwCcYHb/AJmpprk5ex0S9zxpLCoIUR/StR8WeGo3X7Awc3LY5nuyj+5H9K3EAzA57RWfU3LdhRcvHvhRJJI5AAyx+BU8uOyuN6Oa9N6GXl7sqFZR5e1pcYJEjjHtJB5ito6b4st9Num2gm0W9dq2ZCzywkwr8ehcHJOTNapd6xeuC6bQIX1M7jB2FiVEn6RBHpXmvnSdBZ1FtrauLepA3KbhhbkflDTtQffPFW3e5EJJaibL448Y6i4yqUNrTNnyw0PcHtddfo99injk9qrV6HZ1FxL1i95S7N72o2XbcYm2ox5eB6s++ZqTbY6OwtnVPauy4YadxJSO9tuzg5lhtOQOao/EPWb5dbrE+T6vL24KMvaeS4kSJ4IIFc3LxE6KHllrqPFYul0S9AYgf4kqqOk4G7EOv85hgCTzVT0vQ6k3rlk2xdeG3ox9V1ZEQ36u4fg/Y1ntaMXNVbN9Esn670j8J0AlntwPVuMA2+Qzexr1b6gLLva0puJbulVthyou+XzsVuUtE5gxzE4rml7HQ8LbsJontlC9xi7KDCixEL+IZzcwRsEg/wBKp7fm3SqAlyoCpjKLnAPYZ55q38OdHv6i4yLbRh6lE+pVk5ZTwxx9Rx3zEV13wp4LtaRQSA1zGeQD/qfmuy9PZyfq6NX8JeAGfbe1ZJgCBxgdgMAffk10zS6ZbahUUKo7Cs1KluykqFKUrDRSlKAUpSgFKUoBSlKAUpSgFR9bpFuLtapFKA43418Jm2xe2M9x7ite0enN2yPNYeWGKo8y1lhn1jtbPHxM+1d71+iW6pDD7VyjxR0C5pna5aWQY3pOHAM/7f2q4y8EOO7NV6Zp0taiNQxQ2/UNpG0kZ+sdsYjnjFdD6Jct3rC3bJJJ37lPOGIkDtiDHMZzmucdV1q3FW1bXcoP4ZKkPbkmbKe9uYgGSDMc06Xrb+gvqxtspwWtOCu9fjghh2bt/aqmm9mRpaOoMP8A+1k0uja5xgd2P+nua9abV6W7ZGpFz8IyCDgh/wBJAzu/lHPbBrTPFPjlmbyLKbLY+rcYLA4A9J9C9yOexiuNvpHSvcv+ueJ9PpJtW2U3SJJJkL7bo5Y9kHPxXPF6i9++3+Kuuob0kD0CJkL38te/vX3V9Mu2ms3rY3+afSyINpudwijMfJjvWyp0mzcdW1Fhk1CpLWVyl8gTKmTvf3WRPzFbqO+ydvSIHRugazT6ggBBbSTufNq4hH5ZEmRjdGKkanUW7eluHR6W1vB/HR28zYv61P8A1LcwJkbZGKrF8QWXS5aurcTTuf8ALBZrls/VvT+UQSU4gR2rB4e6Pea81uzf2+XbNy3eGbUGAC7cG0QWwfkRIipbb2y4xSI93Urfsqt8EbdqpfYf5bGYs3TyE9m/KfgxU3UdPt6exaNy5+Ldh7ulnd5lvcYuPGLbxgHk8Vls9bVNI9u3bthrpYXSBvWIgJZX2PMmSAe0VWdO0z6xTbVXmV27QIY8TcJyYHCj4yM1sVf2EnRk6x1XUagpc2+mWSyFEWkH6UH5mjJYzyP22nwx4BOqYXblvy7cCQSWLHuTPJJ9sDHNbR4O/h8lgK1/1MOFJkCcn7Z7D+9b8qgCAIAqrrSIq+yH0vplvToEtKAP7n71NpSsKFKUoBSlKAUpSgFKUoBSlKAUpSgFKUoBSlKAVE6joVurB57GpdKA5H1Hog0Wq/xBt7lCvK7d0MRCuB3KnP8AvWs+IevLeseSCLh83eLkNK4EgFpJBz9oruvVOnreUgjPauM+MvCzWXNy2DAyQO3yK1JOSbMbcYtI1bVWLlsKrq6T6hMiT2aOzD9iJ7Vd9K0tjWWfI3CxfQzan6Ln6pMbmc45PtFVev6q91AjAGMluWYjg/Hz75qFpNZ5b7oBEEe5E91+R711km18nNNXRuOk11vQP5Fm690yPOskQCeSVMfhsB+UT896oeub0uedbvm9butFu6xjYZ4xhbiHG0RPpInMZ+oONYiyynVbPQ64OpUY2sTxeHAJ+oEjmveqW1pLlvYVNxAn+ItsA+nS4qgozdjdBkws8CvNTv5O+q0SHtm1rBd1n4bWwzsyJu/xIMqptDhGbO4HEgnvVLf16Mz2lUWLNy4rmwGJtocRvI7DkqJyTTqFrUXLiuHa6bpJW8W9VwfqCnNu2J2iQJgxXRvCv8PQzC/qEVBAi2s9u+cyeZOTParUUtsly3SNV8JeEtRfvMyOwTK+YAUlDzAOUBzger7V2Lw94cs6RAttRMZaM/t7CrTTadbahUUKo4AEVlrW7MSoUpSsNFKUoBSlKAUpSgFKUoBSlKAUpSgFKUoBSlKAUpSgFKUoBUDqvTVvKQQJ7Gp9KA4L4y8LtYZnQHbPqUdvkfFa703pb6hgtmC3LFvSicxLHGRP9DE1+i+sdLW8pBAmuVdV6edEmotBLnlahkLeXG9Cu7ABBBUzx9/eq5tIhQVmlarSXdHcKXFBDA8EFGB/PbaCOYyByPcVO6N0B9cFVLbh92WGECjvH5nPdjAEYmt40fhq51I2Huq1uzaTaquQSSxlsgAHgQOB810jpfS7enQJaUAe/c/c05aT8m148FD4T8E2dGoJUNc9z2/9n5ra6UqShSlKAUpSgFKUoBSlKAUpSgFKUoBSlKAUpSgFKUoBSlKAUpSgFKUoBSlKAVE1fTrd0gugaPfj9/epdKA8qgAgCAO1eqUoBSlKAUpSgFKUoBSlKAUpSgFKUoBSlKAUpSgP/9k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sp>
        <p:nvSpPr>
          <p:cNvPr id="7" name="AutoShape 4" descr="data:image/jpeg;base64,/9j/4AAQSkZJRgABAQAAAQABAAD/2wCEAAkGBxQSEhUUEhMVFhUWGRkbGBcYGBscGhkYGx8aFxkcGx0gHykgHBslHR4YIT0iJiorLi4vGB8zODMsNygtLi0BCgoKDg0OGxAQGzQmICQsLCw0NzQsLCwvNywsLCwsMCwsLDQsLCw0NCwsLCwsLDQsLCwsLCwsLCwsLCwsLCwsLP/AABEIAMoA+QMBIgACEQEDEQH/xAAcAAEAAgMBAQEAAAAAAAAAAAAABAUDBgcCAQj/xAA8EAACAQMDAgUCBAQFBAEFAAABAhEAAyEEEjEFQQYTIlFhMnEjQlKBB2KRoRQzweHwQ3Kx0RUWJFOy8f/EABkBAQEBAQEBAAAAAAAAAAAAAAACAQMEBf/EACsRAAICAgIBAwMDBQEAAAAAAAABAhEDIRIxQSJRYTJx8AQToUJikbHRBf/aAAwDAQACEQMRAD8A7jSlKAUpSgFKUoBSlKAUpSgFKUoBXyahdV6ithC7EBRyzGFH3Ncl8V/xOklNLLtx5jAwP+xP9W/pWWbR1TrniDT6RC1+6qYkDlm/7VGSak9L6jb1FpL1lg1txKkf85HEfFfl/W3rt9zcv3C7t+okn9z/AKDFb90rxaen9PtW9NbbddLt5t0YDTBAAwWH9Ijmt80Yzthaq251y0rBd0+7D6R+9chvfxG/+4Y3lPkOFUuoYupAHqYcFfqlR3EjmtrtXldVdGV0YSrKZUj3B/8AdTZtHRVacivtaX4O64t261q1dVwglgASFnHpb6TnkCa3StTMFKUrQKUpQClKUApSlAKUpQClKUApSlAKUpQClKUApSlAKVh1OoCCTP8Az/wPmudeK/4kWrUrbIuNxCmLYP8AM4+o/C/1rLNo6HrNZbtLvuuqL+pjA/rVd07rtrWW3OkuBijbTiDjvBzBHBjNfn7rfiHVazNxzsH0rwo/7U4H3Mmtw/hNpzpmu3yl24WtwAmVcSDuDcYMrByCOM0fyEav476nqb12491rhtJO0T6VWYHsBn96qrVu2bXm2jgAearYdGP/AO6E8EccEVY63rHmtcth/J8wuheTtIJP4dwD6Y4nPatWSyQCqEsuDkQQQM/sDieDzWpeDGSL+tjjHz/69qxWNfdCMiM0O0soBKsVjbj3GcjMGK82bNuCXbcf0qDH9e4q46NpmW2bpVWBng+pVHwOM9qriTZ51XTJS3cuK4Qnabiwc8gEZg8/PtWPrBuafTqlu64t3HPpBYK8Dn2JPwfvUy513UKo27fK8xSyHAeeSQPVEYn3jFOrqly2DZDPZUkss/iWnb6d4j6Gx6wIMdjisq2bdIrLOrvWAosXnQFlOC0kggiYIHPbv713P+H/APEe3rVW3eIS/HvhoAkqe8HnuO/ueL63SsghlmcMMGD7H3HyMVWK7A+klWGQQTMjgggzjtBEfIozbP10DX2uM+AP4nEFbGsMjhLsjPMT27fUIUz2OK7FYvKyhlMg8EVgMlKUoBSlKAUpSgFKUoBSlKAUpSgFKUoBSlYdTqVtiWNalekY3RmrxcbBiJjFQh1BXDBTBHv3Heo6sQZHNRkbg6aJ5rwck/if4o1JvNpwzhFncoG1TGJJH1iO2AO9aX0XTLqFYqxe+pJ8sjLJ72vcjMrz3FdV8YobN57zbFW5G17kGzJEFLkjB57wQfcRXH7vRrth1adkmVIO1h+ZWUDO0jIYYwfakJWXdk8kRM1k6R4lu6W4PJuOFYw4U4IkcA4n59sVW9V1j3bpLwXMA7VA3GMsQMbjyT3rGvT23KGGWmF3ATGZYzgR7V0qySTdQ3bzsloJuYsbay6hSffn/wBe9Wmm6dttC6bYuISAGEtbtvn03B+Y8ZJMR81j0vSrygMiEbeNv+g/N+/OaudD1W3dd/N3WTcChxa3bbjL3Kji5OeI4xW78GFba6W1xvogtJiBuOJOOAIn4rFqtMtttouDbyQuYIAxHvJIz7e2a2Dp9t758i2AqDFzbwQYG+6xna8Bm2qSx9URFVPUNAbLh0Zbi7sNIce/qIJUg9mnOe4MbFbMk9dFPqtLtjcCAxwcgyPn8rD+tQ7dx7Dh0bbEwQYBB5Ug+mDAkGQ04g1sp1K3A7XTLsQFtgHPtPu3bzCcRn3qu1uia3hgSJggwSvsG9x/MMGpa9ylL2M2mvrek21i9/8AiJJgZk2pzs5JtH1DMSIqv1nTxMW4PcqP3yvsP5eahNbIuBVJnBUzwe2Rkdzv+oVd6HXC8NtwrbvMQS5XaHMDLdrd0yAHPpfuATWJmtexrymSQSIxJj37kd/aDgzkVvHgfx1e0LLbuE3LJxEkssRO39Qz9PaMEjFUvUtECWVZBVobcI9XMNPDR34zVE1srIKmOCCOPgjuPilG2fqzovWLWqtrcsuGVgDgzzVhX5c8NeJr+hub7TEqcshJhufjmIEgQPzA13vwd40sa9PSwW4PqQkSD/X4PEgxgmsBtFKUoBSlKAUpSgFKUoBSlKAUrFfvhRPPbHvVXqNSzfA9hWNm0TNbqypgf3qj67rG8vfG7ZJaP0d4HuK89X17qFfaWC/VHO33j4qLd64gUMssSJAHH9fakcjjKz1x/Txy46Pml1SOodGBXmZx+9R9B15Bd8kMXDTsJ4DcwD+YVpGv1u3UsgAVLqeZtXChgYaB8nP3qv1vVvKuWXWSUuAwBO4QQVHzXtyqOXDyPjZMcsWbgbp/EQs+hu/mIKMB9mAP9ia5/wBI8JHUWPPa+lohjatAqztIg7TB9IyYIHuT3q66vr7+qKqQwRiAEUTLZIEDJP35APEVWXNJe0bKxjyyQWEElQcT2x88TE14YKlR6YKuyX4jXRm1vs6cIivaX0f5jAyXBYN6sZ7zEyOK99O6bZt2ty5RRIZt3lrujkxuJzx9prXbbLaLbFXbJywljmQx7SOf+RVlpdHcu22ub2ZTkqssWIP5gMKO+fbFdFG9Wa5UTepdajctknfgC6CNsAZCCPTmRIz3mtm8H3dKlnzdMq+dA867qGm5bYnIRIMk8qVB3HBzWlX9GFto6uGDYMdz22jk/bn4qJ6kaV3I4lZyCJEET9jXTgmtHL9xqXqNy631W3ItWUbaoIayiqpZj6i7gSEQtkKxMewrUdVqbjYcMq8hCCB985b7mtv8L3LdrS2XI3OXdjMDaFaRux61792kwIqj8R9YGpS3cVty737n0mBCDHJEtmSYkkYqYupUXNNxsoZIIZSQwOCOxqfpL4cQVZ77GAxiNvYfC+6AZ5HEVF06B2VSypuMbm4H3/53q46t0EWk3BjKzM/m4IjsPiJrpKrpnGDlVopep9HFq56QC3JAnjiVH6PvkVU6i1I3LnkwIkTyVnEnHNXml1e1TbhQXeTcZjz2Y/zD3wMwQa8dR0I3kWm3EH1GBBJnDEYW5jgGD2rk412d4yT6IWi6oGUWr7ECIW6sllUTg/me1AzPqWcSIFStZodxgrCgSrAggqczbI+u13k5FVN+wGnENOQQRnjPsw7GvWi1TopS6AbBJOxid2/nchHBnmIVhOO9SWYblgqcxniD6W7SD/z5qw6QgtXLVzzWDu222qHbAJg7owBP5eO9TtDoL2tc27FoMBlpIAHszHhP25rfvDHgK1pmF27F68OCfot/9inBP8xH2iktBHVdKw2gbpKgA5kzHf5rNWs6eVO5TDf2I9iP+GrzR60Pg4Ycj/Ue4qUzSVSlK0ClKUApSlAK0T+JXiLUaY2bVghPPIUP33ExzwoHJMH4reLlwKJJAA7muafxL6tZvpbVAG2ljvP5cZgck/HtNAUXR9Ze0eqvWtXdfZcUyRJ/EGUvKeTx/Qj2rZ/CXjK1rLZV2VL9sesGFDgfnXtHuO32rn3U9bdYJpdQI8s2yjEgP5dySI7ODAgzCgyZrX26cyea1xH9O5Ub+Y4UnsUOR78VDotRk1dHTuu/xBsWyUstvYY8wglAfiPqP9AaqrOpcW3um04tmbikgfRG5m2gyF5PGK5fd04UwxLZ5UwII4/3+9dN8M9Uu6o6e0wFreIA2uu8qpJIBEXHKiR6tpOfet4l4ssse0av1zU3LpW9bGEVhMGVBMnn7T3iazdA8P6rWAXjPlCQGBUSV7IJ+oe/z81twt6TSHcSbqr6YIU7bhUlWP5Wb0n0mdsj7VXazxBtuW7SWvQ0XXt2goUMT6fSSMwBPYxO3iunKlSOU/XLky1v66xoEZrTm55abWdoKtvxgKAVMwTGBwaqrPXy5Ag3Ea2D5nJJJaTJgAYiML2HvVBtKh/Nd2LMGKAiAQZXMT/UE54BzWPzmukrtJgF4AEbR9bR3KjJ7wMVBhsmn8MI34pFryA0vvdliBJCkCAMg+qIwODV31C5p0Bt7NttBbQk7stMItwDkT+Y94jEmtU6brb9q3bIU3VZgdhO1gyyMLEFNuxw5gjcan9G8KvdVmuXSEuy4EscySrBScR8H9zRv3CXsTuiLpVuX3BG8KDtAzJMeg9mEHA5nOOPvXOtK9m5p0Im3ZO+36SSYwWjAKzJK4kTMVqdzTXNLce09wrxJQBtwmQQDgzA+R/WpfTrL6m87hN1tjL7oEmO5PPG7aPSPgVbX9RFrryYdBq5KobrAGVEn8Iq42sX77YA+mJxJ5qwu2rC2hLeZK7fMcSI/MLSrEtO3OAIyTxX289tpOoLW9mLKC0WCtgvvJI3xjjHeIqs0xRmZru+42NigE7/AIgfp/Tx8Uclelv+CEn0FDXF2aeyfLnLQC7nJl34/YQoqNYvhzbW7cfylwIzsGeB+598Gr10JJF9QxggaZDAQkYa+4wpHPlrJPtVT1kQyAtMIAAFgBe0dz++e9am1sx401ot7vQbCKRdcjfDWroaVgjCnt7meGjscVr1rVvbU21KBCctt3Y4JA7jgiRIjEV9t6hwrW0LbXglB3PIj/arK506wlje1w3GIB/DEhZwJ/TmQd0cYFXFprbIt36VVFZ1YWdwFt2JH5uY+Gb84PvEj+1VQ0O9huYABokzsWeN7Ad+wHPvU1rcdq82rJAn1AE/IUkf2kf61Txo1ZX7HXfCfh+zpbe62WZ7gG927xJAC8KBJxV+ormfhrrF7TAFrZGnZhgQFTcVAiT6Vjd6nJLds10fQaxLyK6GQwBH7gHvnuK8rtOmelNNaJSCsm39o4I5B+Khtq87bY3NxxInGB+o5HcAdz2qNf6zBCW1D3CwVmEmzaJ/W4GSP0j+1ZZtGz6LUsfSwz+ocH/0am1oH/yptNLX5uM6pu2lVQCCwiSu3iYOPvW1dN67au3Xsh18639Sg8iAQy+65H2rYysNUWtK+TX0VRgpSlAa14v011vLdDi2wdfbcP1fFce6kNRcv3N+Dua4AASJMcknAxX6EdQRB4NaF4z8LbgWSRPcf1g0peRbXRpfU9Gt/VWr5CJNq2pA+neoe2DaHO2SoyAKrtdfibbAqXBEzgTif6xU3pGvbT6tbl5Q5UMHWMuhBBZT+ocx8H3ra18NaN7lvUJcNy2w321nHMyT3jGO1efN+m5TTXg+v+g/9GGDFKE1af8AyjXU8EWNNsbUXd94LuNgAeUzKA5AwX2iILHBxg1a9V8SPqvNtWFBMfhISDucQU9W7ieNsBeSRFarr/EVwa28UslVJKjeZ2EDaXCcEfmClgsnvxVZ0DU/4W8LqbS21lZisgqwhgwwXn7jjAr0UfIuzbuh9GMOnU7dvy1G+2vmG4txwTuUkRwCCFH1Tk4iqnxUlm0bRsWhZtvuUAdjI++wNMkA+08151vVTfsfgNde6XHmMAYVQrHbDABgeygYiSZivOg0C6l1TU6hwUtMQwX0qshtpP0AZH0iTOZigZA6Z03zXYNvXYQHTKsUOHzEKy4xzkcir/w7007SLNzeFuE+aVACuAA2xSBG4bctPDYrItsjc7uESCAWESMDCcbzgFmkk8ATNQundcv6YkOGa27HJWCG4LBT9LEflatcXXp7J5K9l3ptMtiVuk7/AFMCRu3oCWlYHqKxwRI7Yqi1nX2Ja3YDKlwfSGz5jEQ6kfTI5X57c1GtXjeuK+pZyPVtJ3bWeOBGEJECBjABwTUzXdKNthdtJu2/Vb2wDiDsHZhP0+4kSKLGrue3/AeRtenoq9H083X9RW2JiTgbh+USeeTkwYNfbHUblokC4G24RskLBncnwfY4qPqtTJbypCMIgwZBEnHHPf8ApFeun30S4rOm9RyMfsYOD9jXeKbW0eacknSZm0HnXrhCg3S/1gnBA7k/lIzBHHYHims0T2G3LuAmJBgj9xxjuMH+oE231QsWdLYVIgu7H6gQVOBLMvAC59zVbd6ncd97tvPcN9JHsV9v79+axrk66N+iNkddSwhFcxkj3zkz++aM+SSZPcmTJ9vdj8VLGl80btPautAlxI2g91Xu2IxzzUXR6trbrcQwymVMY/p7VMcbYllpI9aqxctkK6FCcicE/YjgfAyO9Xtvr1tbQCKttQIa2FlmJ52k42R3MnscRUHqHWHuWodC24khmwqkQCLQGABx+5mTmqiCe1a1FR2hHly9PR6vMJ3bNltidoBMCIkAn/gn2rab+tUWlQBgiqAfOktBEhVt/wDUaJO4wo5+K1zTagpII3I0FlOASOCp/Kw7MP7itg/xlq+ipfuKOTavnDJt+oOBw/GR6W5Gaxz5aOihx2inshyZsqzW7cnY53rH5twwDPOOO1S+ndbbTMHtsyi5uJTMciCXP+YMKAc7QIg176deS9ttM8QYQRtS5nBYY9UdmMGexFXF3TLcU21UMrgnzWBKyP0EQd3ENgYOHNY14kIvzEm9Q6/cuaS29q5ZVnLb7aAgsZILNztQ5O3BPvyKh6DruzTpp5K3bSXD5ZUqPzMASPSyZ3cj2PsfWs19rSIv5nI9Nvhvf1Y9Cz8SYGASa1/XdTvuN94lLVz0BEUBdvJABz885rnHGdJZK7MPUrrX1s2xF24FIJthoiZwOd3uTiIwDNfOgurN9dxL5M27ingjsABlj84jFZtXb8pE1Okv+hjsK8OjDO11P1A84EcZrPba9qbx1CWLaAgAgGAzcFl42mc4/vXRRbVQRDml9TN8bqbNesreR2uotoOyOUl2BbCTBUYk/J9q6Fb4GZ+a4W2uu6e/57ufP2csMZAtyoGCQO0xia3TwF4gv7IvkPZJItXCYuH42csv9/vXixY5Y3Jz1f8As9M5xkkonQqV5RwQCDINeq9JzFeblsMIIkGvVKA574v8LiRcVQYMj5+DXObll1uObZKPtK7B+mdx2e3afePvX6Fu2wwIIkGubeOPCRP4lolXUyrD3+aqLXTIkn2jmI0r3JRTLOVHb6mPokngk4Empuk6fsVLlwph4dHGBsM7ds+sXFkEQdpE9xNlodKl2Bc0x8y3uNwgqBBO5SRjeweSo/LuaO1eDqkvOfOUg8osSWfiHbmT2H0jvW8X5HL2LHpS6c2CLNl3Z7hX8Rm/NLQY4TA+nIiDFfG1aWglsENtH4e4kWrUHc+cyR/KScjIyKh6/qBIKiLVskkWrZBdo9Es4wqyDgTP96hadSFFyyxZrYh7ZzCk8oO9s8EDINElYbdGXU9XJM2yS0n8ZhG0nnybfFv/ALst9qiWNQ1smQXVx+IjsfX3BJ5D9w3I+1Ztboyn4iKyx9Vs4Nsnv8r81hsaYsNzRbQ43sJJPsi8sTUFkvVF7i2kF6dOSFVnxtI4S7GdygwOxBEV6udSazutSl4hgRcJPYQFYTkqRgg4Ajg1j1vR7hRPKsEDnJm4QcbnHCr8cjvVbpbgtuNyLcCz6SfST745H/mvRBcls82RuL0Tum6Lzma5dkJPqZYEucwAMmf5RMV76vqLJKqtpZTARTie4YjkT+UEnGSOKr9R1C4zFmYmRtgekBOQqgcAe1fNDcdT+EASwgGJI/8ARqcjdm4lGiY9gRv1D9vQixAjsAMR8CB7mo40vmEvAtW/c5/oO5+AKm6HphZsgXbk+qWi2h5/Ef3/AJRmrPzFtS0i5dUCXb0JYP8AJyFORjLn4rmdXVbI3/zpW2LTqbZT8iAoLgOQZ5QRBI+xGRFUWt1HmOX2qs9lGPufcnue5qfqLj6gwAXiJusIA4navCAnJ5Y1XX7BVyhywMenMn4jv8V2xuJ58yk18Hq0FcBDCOCdrT6WnMN7H5ryzMsqVIYczWHU6V1JV1Kn2Psatej9J1OtYJaBYKNrXGwijkBm5J/lEk47VMsae0XHLSprZisaIAB7pIBIAUZd5j6F/MYP2/8AFbHofBgL+dqw9pHb8HSBt1+5+lXYD8Ne5xjvFX/h/olrTCbMPdAO7WXk9NsgQUsoTM8/0ya2no97TIxZV/GYgO+0FmMDcxjCgj1GIHeo5V9J0UW/qNU694B2bNVo7ABADXNG20g4zsMlQ49sgkSPnVtZ1xv8rTWiLgJElNrqx5VU/KwM+o59ordPGP8AETy0YaJd43bG1B/y1b2Qf9Rvkeke9c96iFuW/wDFWdQxuAxdV2i6WPDzwd36VHA+KpeORL/tMPS7dprrJqHZLjNtDt6gjH8zRkmf2rLZ6he05vadgmoVgUKsdygj6WRhkEcxPNfbt67ripZbasibWuAQXH5SwGMDGP8Aaoet6W+nRrjYj0qqsIZiQYbGAAGyO8fv0cJceTWjnGUeXFPZl/8Ap66QIEsR2Ikf85qR0frgtG5b2u+1hFxgFBH0iYnaxM47/FSdN4jAEva2mAQDO7IBHp+RmfaqLVOWIUDBafL2kjiFk8s3wMfeuk3GMlLFK/z7EY1KUXHNH8/yW3W+ppdI2gwqwWOR3MAdzPfipvhJ9TcuWvKQN5YCq2QQoJaMEbsnk9hBqd4U8F3tSB5pItAzB4n5I+o/y8D+1da6T0m1p0221A9zGT/z2rzZZKbt9noxR4ql0YvD/T2s2yHYs7sztJn1Nkx7D7VaUpXM6ilKUArHfshwQwkGslKA5v4r8NsjG5ZO1oMECZHsa1zS9MsMCrS7NMucFm7gT9BH7+zcgV2bUWA6lWEg1zvxR0N7JL2xIOSvZv8AUH5FamS0aP1O01pNl1WYD/JuRBwcqw7GOVOQRTp+nN0kWIVVKlrrSXGZDbRkARzwJExNZ7moN9B5o3ukhxkFRwpUA5gd/jJ97HS6O2bTC0r7NihtpALFplt0zuH7K2B2rbS+5m350U2uUvdceaHaI2HKPP1ISsLBzgYJMTUzSaxE2iwty/eCj1sCDaWI2lYOwjPpGT781B1eia6QqbcGC+djCBG0DJIySB2BiRV+EuWrI2W1YwouXHZVJlhJ5y85EEzE9637oJex9Cm0CuqvFi7MBZUCCdsKEUiT7RwY/etS6hpCjS1vytzNFoyGQKduQeAeRVnrupLaZgpN64t4MLl5BuUKBItkH0AvPGcmqnT9RKOLjAXIJ9LkkQ2SBOQfkZFXBPs55ONUSekdGbUyEdAdyqAx/MxAAP6R8n2itn6f0u3ozca7eW+yIqIu0jyySzFSGkQwGCciMjNel8QKLCKvlpttMzIIPmOoPEZBLQ0wWOIMVqfUeqtftJ5yjd5hfajzvJEElhBDDjglpyREGJTlJ0XGEYKyb1jrbW28sW1tpy6WiVXcwkqBGIBE4BMmImoWnZLvqvXAqJG22g5n9A/8nn3Nev8A4tr9xWYjy9ggqSZVeVBIEMO5bI5zWfrOmsWzbcMTu2l7RPrIiJ/kbgEHBwRRrpBPtnhdRcugpaAt2l+oztUDvuPAHwP7191emFm0CoG5mAViSLhPINpB6gJA9XPEDNeU61HFu2oBHlyCyW+xYpxcPeTPGBXRuheGBZCvpx5951Q/4xiCqo07vKXIBXGDkzyYit48dyJ5c9RNe6f4Tu3SLuv3ztLJpUgXnUROAQEGZIGTPY1tFzSKoFpgpSfRprcJbUKd3r7u4hWKzPpbMAmto6X0ZLJLkm5db6rr5Y/A7KvwMVpXXOv2v8RcTR7L12Dkk+VbMyR6TN190woEAs0nNS25FqKiZOq9US0PO1F8bG+j0w5bMCyoy2DB7czxNadf8UDWMbNxjprD+lVBleAqteZQCYAACKAo+eaj9N1Dai/dtay3ed3BFy4F/EtbcqNsQlsGPSoE/M1g1vS9NY05d7pus30tb9IX4ZWyD7hoODArbjHvsz1S6MNrWXdFcu2GFu8kFGQkMhB4KkZXsYEexivFjw/cZQw2yfyz2+/zVavlr9TkeksCvdoO1eIgkgk9h96vemeISlu2LlnaoETkSFwSv6hOOea9GF423zOGZZElwIVjUNpb7W1Rn22/xCchSPUxx/0xgTzj9qkdR6z5yBBbGJLESQDnj9WO1QOqa83GdlU2xc/Kc7xI3Bp4B9hn7VeeF/DGo1ZP1JbaNwHpG0cDH0j4GT/ep/clGLhfp/Pgr9uMpKbXq/PkpOnaW7fuEWwWLES20AnjaDHPH0j2zNdY8K+Agh83U+q4ckHn9/YfArY/D3hqzpFARQWj6o/8e1XUVwcvCOyj5Z8t2woAUAAcAV6pSpLFKUoBSlKAUpSgFYdVp1uKVYYNZqUByrxj4Za23m2sMP6MO4I7j4qs6Jbt3AyHyzdMPbtMxNvzO3mmOZ4XIkZ5rsOr0y3FKsK5V4w8Ltac3LYz3juOcf8AP9t7VGVTs161rtTaD3bgV0t3WtXF27cggqTiR3iOMjvUPqbai9b828ZUfSkQAP1BRwOMnOa8eIbr3dr3bgLQCE3TyMsw4U/Jk1H0mqa0VS6rm0fU1udhZT7NEhT8c1cE66InXuR9Np2uEhBMCT2Cj3Y8AV5uoAYDbgO4BE/sal6tk2cwDJt21MhATJDEgFhPvUrpPQ3u5aAA4BQllY9z2O3Bkck/3rretnJx9iDorZYgKikyFFxpi2WkDI4mcf2rZug+GNm12w6OfUrYKjAxGBH3P2rYOmdLSysLP1FgJwCcYHb/AJmpprk5ex0S9zxpLCoIUR/StR8WeGo3X7Awc3LY5nuyj+5H9K3EAzA57RWfU3LdhRcvHvhRJJI5AAyx+BU8uOyuN6Oa9N6GXl7sqFZR5e1pcYJEjjHtJB5ito6b4st9Num2gm0W9dq2ZCzywkwr8ehcHJOTNapd6xeuC6bQIX1M7jB2FiVEn6RBHpXmvnSdBZ1FtrauLepA3KbhhbkflDTtQffPFW3e5EJJaibL448Y6i4yqUNrTNnyw0PcHtddfo99injk9qrV6HZ1FxL1i95S7N72o2XbcYm2ox5eB6s++ZqTbY6OwtnVPauy4YadxJSO9tuzg5lhtOQOao/EPWb5dbrE+T6vL24KMvaeS4kSJ4IIFc3LxE6KHllrqPFYul0S9AYgf4kqqOk4G7EOv85hgCTzVT0vQ6k3rlk2xdeG3ox9V1ZEQ36u4fg/Y1ntaMXNVbN9Esn670j8J0AlntwPVuMA2+Qzexr1b6gLLva0puJbulVthyou+XzsVuUtE5gxzE4rml7HQ8LbsJontlC9xi7KDCixEL+IZzcwRsEg/wBKp7fm3SqAlyoCpjKLnAPYZ55q38OdHv6i4yLbRh6lE+pVk5ZTwxx9Rx3zEV13wp4LtaRQSA1zGeQD/qfmuy9PZyfq6NX8JeAGfbe1ZJgCBxgdgMAffk10zS6ZbahUUKo7Cs1KluykqFKUrDRSlKAUpSgFKUoBSlKAUpSgFR9bpFuLtapFKA43418Jm2xe2M9x7ite0enN2yPNYeWGKo8y1lhn1jtbPHxM+1d71+iW6pDD7VyjxR0C5pna5aWQY3pOHAM/7f2q4y8EOO7NV6Zp0taiNQxQ2/UNpG0kZ+sdsYjnjFdD6Jct3rC3bJJJ37lPOGIkDtiDHMZzmucdV1q3FW1bXcoP4ZKkPbkmbKe9uYgGSDMc06Xrb+gvqxtspwWtOCu9fjghh2bt/aqmm9mRpaOoMP8A+1k0uja5xgd2P+nua9abV6W7ZGpFz8IyCDgh/wBJAzu/lHPbBrTPFPjlmbyLKbLY+rcYLA4A9J9C9yOexiuNvpHSvcv+ueJ9PpJtW2U3SJJJkL7bo5Y9kHPxXPF6i9++3+Kuuob0kD0CJkL38te/vX3V9Mu2ms3rY3+afSyINpudwijMfJjvWyp0mzcdW1Fhk1CpLWVyl8gTKmTvf3WRPzFbqO+ydvSIHRugazT6ggBBbSTufNq4hH5ZEmRjdGKkanUW7eluHR6W1vB/HR28zYv61P8A1LcwJkbZGKrF8QWXS5aurcTTuf8ALBZrls/VvT+UQSU4gR2rB4e6Pea81uzf2+XbNy3eGbUGAC7cG0QWwfkRIipbb2y4xSI93Urfsqt8EbdqpfYf5bGYs3TyE9m/KfgxU3UdPt6exaNy5+Ldh7ulnd5lvcYuPGLbxgHk8Vls9bVNI9u3bthrpYXSBvWIgJZX2PMmSAe0VWdO0z6xTbVXmV27QIY8TcJyYHCj4yM1sVf2EnRk6x1XUagpc2+mWSyFEWkH6UH5mjJYzyP22nwx4BOqYXblvy7cCQSWLHuTPJJ9sDHNbR4O/h8lgK1/1MOFJkCcn7Z7D+9b8qgCAIAqrrSIq+yH0vplvToEtKAP7n71NpSsKFKUoBSlKAUpSgFKUoBSlKAUpSgFKUoBSlKAVE6joVurB57GpdKA5H1Hog0Wq/xBt7lCvK7d0MRCuB3KnP8AvWs+IevLeseSCLh83eLkNK4EgFpJBz9oruvVOnreUgjPauM+MvCzWXNy2DAyQO3yK1JOSbMbcYtI1bVWLlsKrq6T6hMiT2aOzD9iJ7Vd9K0tjWWfI3CxfQzan6Ln6pMbmc45PtFVev6q91AjAGMluWYjg/Hz75qFpNZ5b7oBEEe5E91+R711km18nNNXRuOk11vQP5Fm690yPOskQCeSVMfhsB+UT896oeub0uedbvm9butFu6xjYZ4xhbiHG0RPpInMZ+oONYiyynVbPQ64OpUY2sTxeHAJ+oEjmveqW1pLlvYVNxAn+ItsA+nS4qgozdjdBkws8CvNTv5O+q0SHtm1rBd1n4bWwzsyJu/xIMqptDhGbO4HEgnvVLf16Mz2lUWLNy4rmwGJtocRvI7DkqJyTTqFrUXLiuHa6bpJW8W9VwfqCnNu2J2iQJgxXRvCv8PQzC/qEVBAi2s9u+cyeZOTParUUtsly3SNV8JeEtRfvMyOwTK+YAUlDzAOUBzger7V2Lw94cs6RAttRMZaM/t7CrTTadbahUUKo4AEVlrW7MSoUpSsNFKUoBSlKAUpSgFKUoBSlKAUpSgFKUoBSlKAUpSgFKUoBUDqvTVvKQQJ7Gp9KA4L4y8LtYZnQHbPqUdvkfFa703pb6hgtmC3LFvSicxLHGRP9DE1+i+sdLW8pBAmuVdV6edEmotBLnlahkLeXG9Cu7ABBBUzx9/eq5tIhQVmlarSXdHcKXFBDA8EFGB/PbaCOYyByPcVO6N0B9cFVLbh92WGECjvH5nPdjAEYmt40fhq51I2Huq1uzaTaquQSSxlsgAHgQOB810jpfS7enQJaUAe/c/c05aT8m148FD4T8E2dGoJUNc9z2/9n5ra6UqShSlKAUpSgFKUoBSlKAUpSgFKUoBSlKAUpSgFKUoBSlKAUpSgFKUoBSlKAVE1fTrd0gugaPfj9/epdKA8qgAgCAO1eqUoBSlKAUpSgFKUoBSlKAUpSgFKUoBSlKAUpSgP/9k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ja-JP" alt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6" y="2852936"/>
            <a:ext cx="3018052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テキスト ボックス 7"/>
          <p:cNvSpPr txBox="1"/>
          <p:nvPr/>
        </p:nvSpPr>
        <p:spPr>
          <a:xfrm>
            <a:off x="2634068" y="1516722"/>
            <a:ext cx="30180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/>
              <a:t>前進の命令を</a:t>
            </a:r>
            <a:r>
              <a:rPr kumimoji="1" lang="ja-JP" altLang="en-US" sz="2000" dirty="0" smtClean="0"/>
              <a:t>常に送信</a:t>
            </a:r>
            <a:endParaRPr kumimoji="1" lang="ja-JP" altLang="en-US" sz="2000" dirty="0"/>
          </a:p>
        </p:txBody>
      </p:sp>
      <p:sp>
        <p:nvSpPr>
          <p:cNvPr id="16" name="右矢印 15"/>
          <p:cNvSpPr/>
          <p:nvPr/>
        </p:nvSpPr>
        <p:spPr>
          <a:xfrm>
            <a:off x="1763688" y="3595700"/>
            <a:ext cx="696143" cy="64807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975" y="2700536"/>
            <a:ext cx="1457325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547" y="2781498"/>
            <a:ext cx="2447925" cy="2276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右矢印 19"/>
          <p:cNvSpPr/>
          <p:nvPr/>
        </p:nvSpPr>
        <p:spPr>
          <a:xfrm>
            <a:off x="5596722" y="3753036"/>
            <a:ext cx="696143" cy="648072"/>
          </a:xfrm>
          <a:prstGeom prst="rightArrow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2627784" y="2020778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 smtClean="0"/>
              <a:t>前進の命令を一回だけ</a:t>
            </a:r>
            <a:r>
              <a:rPr kumimoji="1" lang="ja-JP" altLang="en-US" sz="2000" dirty="0" smtClean="0"/>
              <a:t>送信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14807" y="332656"/>
            <a:ext cx="5791200" cy="759614"/>
          </a:xfrm>
        </p:spPr>
        <p:txBody>
          <a:bodyPr/>
          <a:lstStyle/>
          <a:p>
            <a:r>
              <a:rPr lang="ja-JP" altLang="en-US" dirty="0" smtClean="0"/>
              <a:t>計画発表時全体構想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216411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lang="ja-JP" altLang="en-US" dirty="0"/>
              <a:t>自作機器を</a:t>
            </a:r>
            <a:r>
              <a:rPr lang="en-US" altLang="ja-JP" dirty="0"/>
              <a:t>Android</a:t>
            </a:r>
            <a:r>
              <a:rPr lang="ja-JP" altLang="en-US" dirty="0"/>
              <a:t>端末と</a:t>
            </a:r>
            <a:r>
              <a:rPr lang="en-US" altLang="ja-JP" dirty="0"/>
              <a:t>FPGA</a:t>
            </a:r>
            <a:r>
              <a:rPr lang="ja-JP" altLang="en-US" dirty="0"/>
              <a:t>ボードを用いることで遠隔操作を可能</a:t>
            </a:r>
            <a:r>
              <a:rPr lang="ja-JP" altLang="en-US"/>
              <a:t>に</a:t>
            </a:r>
            <a:r>
              <a:rPr lang="ja-JP" altLang="en-US" smtClean="0"/>
              <a:t>する</a:t>
            </a:r>
            <a:endParaRPr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</a:t>
            </a:fld>
            <a:endParaRPr lang="ja-JP" altLang="en-US" dirty="0">
              <a:solidFill>
                <a:srgbClr val="D1282E"/>
              </a:solidFill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3215484"/>
            <a:ext cx="2448272" cy="2448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80" y="3296620"/>
            <a:ext cx="3048000" cy="228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下カーブ矢印 6"/>
          <p:cNvSpPr/>
          <p:nvPr/>
        </p:nvSpPr>
        <p:spPr>
          <a:xfrm>
            <a:off x="2555776" y="2904547"/>
            <a:ext cx="2736304" cy="50405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dirty="0">
              <a:solidFill>
                <a:srgbClr val="000000"/>
              </a:solidFill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3369930" y="253447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通信</a:t>
            </a:r>
            <a:r>
              <a:rPr lang="ja-JP" altLang="en-US" dirty="0">
                <a:solidFill>
                  <a:srgbClr val="000000"/>
                </a:solidFill>
              </a:rPr>
              <a:t>送信</a:t>
            </a: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114986" y="5663756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solidFill>
                  <a:srgbClr val="000000"/>
                </a:solidFill>
              </a:rPr>
              <a:t>Android</a:t>
            </a:r>
            <a:r>
              <a:rPr lang="ja-JP" altLang="en-US" dirty="0" smtClean="0">
                <a:solidFill>
                  <a:srgbClr val="000000"/>
                </a:solidFill>
              </a:rPr>
              <a:t>端末</a:t>
            </a:r>
            <a:endParaRPr lang="ja-JP" altLang="en-US" dirty="0">
              <a:solidFill>
                <a:srgbClr val="000000"/>
              </a:solidFill>
            </a:endParaRPr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6003998" y="5713293"/>
            <a:ext cx="1624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マイコン付き車</a:t>
            </a:r>
            <a:endParaRPr lang="ja-JP" altLang="en-US" dirty="0">
              <a:solidFill>
                <a:srgbClr val="000000"/>
              </a:solidFill>
            </a:endParaRPr>
          </a:p>
        </p:txBody>
      </p:sp>
      <p:sp>
        <p:nvSpPr>
          <p:cNvPr id="11" name="下カーブ矢印 10"/>
          <p:cNvSpPr/>
          <p:nvPr/>
        </p:nvSpPr>
        <p:spPr>
          <a:xfrm flipH="1" flipV="1">
            <a:off x="2555776" y="4808218"/>
            <a:ext cx="2736304" cy="504056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ja-JP" altLang="en-US" dirty="0">
              <a:solidFill>
                <a:srgbClr val="000000"/>
              </a:solidFill>
            </a:endParaRPr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3250885" y="3150767"/>
            <a:ext cx="13460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smtClean="0">
                <a:solidFill>
                  <a:srgbClr val="000000"/>
                </a:solidFill>
              </a:rPr>
              <a:t>Wi-Fi</a:t>
            </a:r>
          </a:p>
          <a:p>
            <a:r>
              <a:rPr lang="en-US" altLang="ja-JP" dirty="0" smtClean="0">
                <a:solidFill>
                  <a:srgbClr val="000000"/>
                </a:solidFill>
              </a:rPr>
              <a:t>Bluetooth</a:t>
            </a:r>
            <a:endParaRPr lang="ja-JP" altLang="en-US" dirty="0">
              <a:solidFill>
                <a:srgbClr val="000000"/>
              </a:solidFill>
            </a:endParaRPr>
          </a:p>
        </p:txBody>
      </p:sp>
      <p:sp>
        <p:nvSpPr>
          <p:cNvPr id="13" name="テキスト ボックス 12"/>
          <p:cNvSpPr txBox="1"/>
          <p:nvPr/>
        </p:nvSpPr>
        <p:spPr>
          <a:xfrm>
            <a:off x="3310407" y="4710897"/>
            <a:ext cx="1227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solidFill>
                  <a:srgbClr val="000000"/>
                </a:solidFill>
              </a:rPr>
              <a:t>通信受信</a:t>
            </a:r>
            <a:endParaRPr lang="ja-JP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82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5791200" cy="903630"/>
          </a:xfrm>
        </p:spPr>
        <p:txBody>
          <a:bodyPr/>
          <a:lstStyle/>
          <a:p>
            <a:r>
              <a:rPr kumimoji="1" lang="ja-JP" altLang="en-US" dirty="0" smtClean="0"/>
              <a:t>実機テスト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19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2964337" y="1268760"/>
            <a:ext cx="2595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 dirty="0" smtClean="0"/>
              <a:t>アプリが強制終了する</a:t>
            </a:r>
            <a:endParaRPr kumimoji="1" lang="ja-JP" altLang="en-US" sz="2000" b="1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908032" y="2380818"/>
            <a:ext cx="6832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 smtClean="0"/>
              <a:t>FPGA</a:t>
            </a:r>
            <a:r>
              <a:rPr lang="ja-JP" altLang="en-US" sz="2000" b="1" dirty="0" smtClean="0"/>
              <a:t>ボードに</a:t>
            </a:r>
            <a:r>
              <a:rPr lang="ja-JP" altLang="en-US" sz="2000" b="1" dirty="0"/>
              <a:t>無駄</a:t>
            </a:r>
            <a:r>
              <a:rPr lang="ja-JP" altLang="en-US" sz="2000" b="1" dirty="0" smtClean="0"/>
              <a:t>な送信を行っている</a:t>
            </a:r>
            <a:r>
              <a:rPr lang="en-US" altLang="ja-JP" sz="2000" b="1" dirty="0" smtClean="0"/>
              <a:t>(</a:t>
            </a:r>
            <a:r>
              <a:rPr lang="ja-JP" altLang="en-US" sz="2000" b="1" dirty="0" smtClean="0"/>
              <a:t>センサーの問題な</a:t>
            </a:r>
            <a:r>
              <a:rPr lang="ja-JP" altLang="en-US" sz="2000" b="1" dirty="0"/>
              <a:t>ど</a:t>
            </a:r>
            <a:r>
              <a:rPr lang="en-US" altLang="ja-JP" sz="2000" b="1" dirty="0" smtClean="0"/>
              <a:t>)</a:t>
            </a:r>
            <a:endParaRPr kumimoji="1" lang="ja-JP" altLang="en-US" sz="2000" b="1" dirty="0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1547664" y="3316922"/>
            <a:ext cx="5410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000" b="1" dirty="0" smtClean="0"/>
              <a:t>FPGA</a:t>
            </a:r>
            <a:r>
              <a:rPr lang="ja-JP" altLang="en-US" sz="2000" b="1" dirty="0" smtClean="0"/>
              <a:t>ボードに</a:t>
            </a:r>
            <a:r>
              <a:rPr lang="ja-JP" altLang="en-US" sz="2000" b="1" dirty="0"/>
              <a:t>無駄</a:t>
            </a:r>
            <a:r>
              <a:rPr lang="ja-JP" altLang="en-US" sz="2000" b="1" dirty="0" smtClean="0"/>
              <a:t>な送信を行わないようにする</a:t>
            </a:r>
            <a:endParaRPr kumimoji="1" lang="ja-JP" altLang="en-US" sz="2000" b="1" dirty="0"/>
          </a:p>
        </p:txBody>
      </p:sp>
      <p:sp>
        <p:nvSpPr>
          <p:cNvPr id="9" name="テキスト ボックス 8"/>
          <p:cNvSpPr txBox="1"/>
          <p:nvPr/>
        </p:nvSpPr>
        <p:spPr>
          <a:xfrm>
            <a:off x="1987284" y="4365104"/>
            <a:ext cx="46009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2000" b="1" dirty="0" smtClean="0"/>
              <a:t>加速度センサの整数値だけ使用している</a:t>
            </a:r>
            <a:endParaRPr kumimoji="1" lang="ja-JP" altLang="en-US" sz="2000" b="1" dirty="0"/>
          </a:p>
        </p:txBody>
      </p:sp>
      <p:sp>
        <p:nvSpPr>
          <p:cNvPr id="10" name="テキスト ボックス 9"/>
          <p:cNvSpPr txBox="1"/>
          <p:nvPr/>
        </p:nvSpPr>
        <p:spPr>
          <a:xfrm>
            <a:off x="1182655" y="5261138"/>
            <a:ext cx="6269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000" b="1" dirty="0" smtClean="0"/>
              <a:t>加速度センサの整数値が変化したら</a:t>
            </a:r>
            <a:r>
              <a:rPr kumimoji="1" lang="en-US" altLang="ja-JP" sz="2000" b="1" dirty="0" smtClean="0"/>
              <a:t>FPGA</a:t>
            </a:r>
            <a:r>
              <a:rPr kumimoji="1" lang="ja-JP" altLang="en-US" sz="2000" b="1" dirty="0" smtClean="0"/>
              <a:t>ボードに送信</a:t>
            </a:r>
            <a:endParaRPr kumimoji="1" lang="ja-JP" altLang="en-US" sz="2000" b="1" dirty="0"/>
          </a:p>
        </p:txBody>
      </p:sp>
      <p:sp>
        <p:nvSpPr>
          <p:cNvPr id="11" name="下矢印 10"/>
          <p:cNvSpPr/>
          <p:nvPr/>
        </p:nvSpPr>
        <p:spPr>
          <a:xfrm>
            <a:off x="4031846" y="1763268"/>
            <a:ext cx="504056" cy="5136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" name="下矢印 11"/>
          <p:cNvSpPr/>
          <p:nvPr/>
        </p:nvSpPr>
        <p:spPr>
          <a:xfrm>
            <a:off x="4031846" y="2780928"/>
            <a:ext cx="504056" cy="5136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下矢印 12"/>
          <p:cNvSpPr/>
          <p:nvPr/>
        </p:nvSpPr>
        <p:spPr>
          <a:xfrm>
            <a:off x="4031846" y="3789040"/>
            <a:ext cx="504056" cy="5136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下矢印 13"/>
          <p:cNvSpPr/>
          <p:nvPr/>
        </p:nvSpPr>
        <p:spPr>
          <a:xfrm>
            <a:off x="4031846" y="4765214"/>
            <a:ext cx="504056" cy="51360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18472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720080"/>
          </a:xfrm>
        </p:spPr>
        <p:txBody>
          <a:bodyPr>
            <a:normAutofit/>
          </a:bodyPr>
          <a:lstStyle/>
          <a:p>
            <a:r>
              <a:rPr lang="ja-JP" altLang="en-US" dirty="0"/>
              <a:t>実機テスト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None/>
            </a:pPr>
            <a:r>
              <a:rPr lang="ja-JP" altLang="en-US" dirty="0" smtClean="0"/>
              <a:t>修正後</a:t>
            </a:r>
            <a:r>
              <a:rPr kumimoji="1" lang="ja-JP" altLang="en-US" dirty="0" smtClean="0"/>
              <a:t>の場合</a:t>
            </a:r>
            <a:endParaRPr kumimoji="1" lang="en-US" altLang="ja-JP" dirty="0" smtClean="0"/>
          </a:p>
          <a:p>
            <a:pPr marL="342900" indent="-342900"/>
            <a:r>
              <a:rPr lang="en-US" altLang="ja-JP" dirty="0"/>
              <a:t>public void </a:t>
            </a:r>
            <a:r>
              <a:rPr lang="en-US" altLang="ja-JP" dirty="0" err="1"/>
              <a:t>onSensorChanged</a:t>
            </a:r>
            <a:r>
              <a:rPr lang="en-US" altLang="ja-JP" dirty="0"/>
              <a:t>(</a:t>
            </a:r>
            <a:r>
              <a:rPr lang="en-US" altLang="ja-JP" dirty="0" err="1"/>
              <a:t>SensorEvent</a:t>
            </a:r>
            <a:r>
              <a:rPr lang="en-US" altLang="ja-JP" dirty="0"/>
              <a:t> e) </a:t>
            </a:r>
            <a:r>
              <a:rPr lang="en-US" altLang="ja-JP" dirty="0" smtClean="0"/>
              <a:t>{</a:t>
            </a:r>
            <a:r>
              <a:rPr lang="ja-JP" altLang="en-US" dirty="0" smtClean="0"/>
              <a:t>・・・</a:t>
            </a:r>
            <a:endParaRPr kumimoji="1" lang="en-US" altLang="ja-JP" dirty="0" smtClean="0"/>
          </a:p>
          <a:p>
            <a:pPr marL="342900" indent="-342900"/>
            <a:r>
              <a:rPr lang="en-US" altLang="ja-JP" dirty="0"/>
              <a:t>if(connected){</a:t>
            </a:r>
            <a:endParaRPr kumimoji="1" lang="en-US" altLang="ja-JP" dirty="0" smtClean="0"/>
          </a:p>
          <a:p>
            <a:r>
              <a:rPr lang="en-US" altLang="ja-JP" dirty="0" smtClean="0"/>
              <a:t>if</a:t>
            </a:r>
            <a:r>
              <a:rPr lang="en-US" altLang="ja-JP" dirty="0"/>
              <a:t>( temp1 !=(</a:t>
            </a:r>
            <a:r>
              <a:rPr lang="en-US" altLang="ja-JP" dirty="0" err="1"/>
              <a:t>int</a:t>
            </a:r>
            <a:r>
              <a:rPr lang="en-US" altLang="ja-JP" dirty="0"/>
              <a:t>)</a:t>
            </a:r>
            <a:r>
              <a:rPr lang="en-US" altLang="ja-JP" dirty="0" err="1"/>
              <a:t>e.values</a:t>
            </a:r>
            <a:r>
              <a:rPr lang="en-US" altLang="ja-JP" dirty="0"/>
              <a:t>[0]){</a:t>
            </a:r>
          </a:p>
          <a:p>
            <a:r>
              <a:rPr lang="en-US" altLang="ja-JP" dirty="0" smtClean="0"/>
              <a:t>temp1</a:t>
            </a:r>
            <a:r>
              <a:rPr lang="en-US" altLang="ja-JP" dirty="0"/>
              <a:t>=(</a:t>
            </a:r>
            <a:r>
              <a:rPr lang="en-US" altLang="ja-JP" dirty="0" err="1"/>
              <a:t>int</a:t>
            </a:r>
            <a:r>
              <a:rPr lang="en-US" altLang="ja-JP" dirty="0"/>
              <a:t>)</a:t>
            </a:r>
            <a:r>
              <a:rPr lang="en-US" altLang="ja-JP" dirty="0" err="1"/>
              <a:t>e.values</a:t>
            </a:r>
            <a:r>
              <a:rPr lang="en-US" altLang="ja-JP" dirty="0"/>
              <a:t>[0];</a:t>
            </a:r>
          </a:p>
          <a:p>
            <a:r>
              <a:rPr lang="en-US" altLang="ja-JP" dirty="0" err="1" smtClean="0"/>
              <a:t>fc.setMotorTorque</a:t>
            </a:r>
            <a:r>
              <a:rPr lang="en-US" altLang="ja-JP" dirty="0" smtClean="0"/>
              <a:t>(1</a:t>
            </a:r>
            <a:r>
              <a:rPr lang="en-US" altLang="ja-JP" dirty="0"/>
              <a:t>, 1000, ( temp1*100 ) - 1000</a:t>
            </a:r>
            <a:r>
              <a:rPr lang="en-US" altLang="ja-JP" dirty="0" smtClean="0"/>
              <a:t>);</a:t>
            </a:r>
            <a:endParaRPr lang="ja-JP" altLang="en-US" dirty="0"/>
          </a:p>
          <a:p>
            <a:r>
              <a:rPr lang="en-US" altLang="ja-JP" dirty="0" err="1"/>
              <a:t>fc.setMotorTorque</a:t>
            </a:r>
            <a:r>
              <a:rPr lang="en-US" altLang="ja-JP" dirty="0"/>
              <a:t>(0, 1000, ( temp1*100 ) - 1000</a:t>
            </a:r>
            <a:r>
              <a:rPr lang="en-US" altLang="ja-JP" dirty="0" smtClean="0"/>
              <a:t>);</a:t>
            </a:r>
            <a:endParaRPr lang="ja-JP" altLang="en-US" dirty="0"/>
          </a:p>
          <a:p>
            <a:r>
              <a:rPr lang="en-US" altLang="ja-JP" dirty="0" smtClean="0"/>
              <a:t>}</a:t>
            </a:r>
          </a:p>
          <a:p>
            <a:r>
              <a:rPr lang="en-US" altLang="ja-JP" dirty="0" smtClean="0"/>
              <a:t>}</a:t>
            </a:r>
          </a:p>
          <a:p>
            <a:r>
              <a:rPr lang="en-US" altLang="ja-JP" dirty="0" smtClean="0"/>
              <a:t>}</a:t>
            </a:r>
          </a:p>
          <a:p>
            <a:r>
              <a:rPr kumimoji="1" lang="en-US" altLang="ja-JP" dirty="0" smtClean="0"/>
              <a:t>}</a:t>
            </a: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20</a:t>
            </a:fld>
            <a:endParaRPr lang="ja-JP" altLang="en-US">
              <a:solidFill>
                <a:srgbClr val="D1282E"/>
              </a:solidFill>
            </a:endParaRPr>
          </a:p>
        </p:txBody>
      </p:sp>
      <p:sp>
        <p:nvSpPr>
          <p:cNvPr id="5" name="右中かっこ 4"/>
          <p:cNvSpPr/>
          <p:nvPr/>
        </p:nvSpPr>
        <p:spPr>
          <a:xfrm>
            <a:off x="3976700" y="2384422"/>
            <a:ext cx="504056" cy="86409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/>
          <p:cNvSpPr txBox="1"/>
          <p:nvPr/>
        </p:nvSpPr>
        <p:spPr>
          <a:xfrm>
            <a:off x="4644008" y="2661892"/>
            <a:ext cx="3627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 smtClean="0"/>
              <a:t>FPGA</a:t>
            </a:r>
            <a:r>
              <a:rPr kumimoji="1" lang="ja-JP" altLang="en-US" b="1" dirty="0" smtClean="0"/>
              <a:t>ボードへの無駄な送信を防ぐ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5791200" cy="894928"/>
          </a:xfrm>
        </p:spPr>
        <p:txBody>
          <a:bodyPr/>
          <a:lstStyle/>
          <a:p>
            <a:r>
              <a:rPr kumimoji="1" lang="ja-JP" altLang="en-US" dirty="0" smtClean="0"/>
              <a:t>実機テスト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21</a:t>
            </a:fld>
            <a:endParaRPr lang="ja-JP" altLang="en-US">
              <a:solidFill>
                <a:srgbClr val="D1282E"/>
              </a:solidFill>
            </a:endParaRPr>
          </a:p>
        </p:txBody>
      </p:sp>
      <p:pic>
        <p:nvPicPr>
          <p:cNvPr id="7" name="VID_20140116_154306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47664" y="1844824"/>
            <a:ext cx="6323116" cy="3556753"/>
          </a:xfrm>
        </p:spPr>
      </p:pic>
      <p:sp>
        <p:nvSpPr>
          <p:cNvPr id="8" name="テキスト ボックス 7"/>
          <p:cNvSpPr txBox="1"/>
          <p:nvPr/>
        </p:nvSpPr>
        <p:spPr>
          <a:xfrm>
            <a:off x="539552" y="126876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2365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今後の抱負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412776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この授業を通じて得たこと</a:t>
            </a:r>
            <a:endParaRPr kumimoji="1" lang="en-US" altLang="ja-JP" dirty="0" smtClean="0"/>
          </a:p>
          <a:p>
            <a:r>
              <a:rPr lang="ja-JP" altLang="en-US" dirty="0"/>
              <a:t>　今回</a:t>
            </a:r>
            <a:r>
              <a:rPr lang="ja-JP" altLang="en-US" dirty="0" smtClean="0"/>
              <a:t>の製作では既存のプログラムのシステムを変更・追加することだったが、</a:t>
            </a:r>
            <a:r>
              <a:rPr lang="ja-JP" altLang="en-US" dirty="0"/>
              <a:t>一つの</a:t>
            </a:r>
            <a:r>
              <a:rPr lang="ja-JP" altLang="en-US" dirty="0" smtClean="0"/>
              <a:t>プログラムを完成させることの大変さを実感することができた。</a:t>
            </a:r>
            <a:endParaRPr lang="en-US" altLang="ja-JP" dirty="0" smtClean="0"/>
          </a:p>
          <a:p>
            <a:r>
              <a:rPr kumimoji="1" lang="ja-JP" altLang="en-US" dirty="0"/>
              <a:t>　</a:t>
            </a:r>
            <a:r>
              <a:rPr lang="ja-JP" altLang="en-US" dirty="0"/>
              <a:t>プログラム</a:t>
            </a:r>
            <a:r>
              <a:rPr lang="ja-JP" altLang="en-US" dirty="0" smtClean="0"/>
              <a:t>を完成させてもハードウェアの性能も考えないと完成しないことを実感した。</a:t>
            </a:r>
            <a:endParaRPr lang="en-US" altLang="ja-JP" dirty="0" smtClean="0"/>
          </a:p>
          <a:p>
            <a:endParaRPr kumimoji="1" lang="en-US" altLang="ja-JP" dirty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ja-JP" altLang="en-US" dirty="0" smtClean="0"/>
              <a:t>今後の生かし方</a:t>
            </a:r>
            <a:endParaRPr lang="en-US" altLang="ja-JP" dirty="0" smtClean="0"/>
          </a:p>
          <a:p>
            <a:r>
              <a:rPr kumimoji="1" lang="ja-JP" altLang="en-US" dirty="0"/>
              <a:t>　</a:t>
            </a:r>
            <a:r>
              <a:rPr lang="ja-JP" altLang="en-US" dirty="0"/>
              <a:t>今後</a:t>
            </a:r>
            <a:r>
              <a:rPr lang="ja-JP" altLang="en-US" dirty="0" smtClean="0"/>
              <a:t>も今回のようなプログラムを設計し製作することがあると思うが、計画的に製作しプログラムだけでなくハードウェアの機能も考えて製作していきたい。</a:t>
            </a: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22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404664"/>
            <a:ext cx="5791200" cy="687606"/>
          </a:xfrm>
        </p:spPr>
        <p:txBody>
          <a:bodyPr/>
          <a:lstStyle/>
          <a:p>
            <a:r>
              <a:rPr lang="en-US" altLang="ja-JP" dirty="0" smtClean="0">
                <a:latin typeface="+mj-ea"/>
              </a:rPr>
              <a:t>Android</a:t>
            </a:r>
            <a:r>
              <a:rPr lang="ja-JP" altLang="en-US" dirty="0" smtClean="0"/>
              <a:t>端末の画面</a:t>
            </a:r>
            <a:endParaRPr kumimoji="1" lang="ja-JP" altLang="en-US" dirty="0"/>
          </a:p>
        </p:txBody>
      </p:sp>
      <p:sp>
        <p:nvSpPr>
          <p:cNvPr id="7" name="角丸四角形 6"/>
          <p:cNvSpPr/>
          <p:nvPr/>
        </p:nvSpPr>
        <p:spPr>
          <a:xfrm rot="16200000">
            <a:off x="2555776" y="1124744"/>
            <a:ext cx="3240360" cy="5112568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9" name="動作設定ボタン : 戻る/前へ 8">
            <a:hlinkClick r:id="" action="ppaction://noaction" highlightClick="1"/>
          </p:cNvPr>
          <p:cNvSpPr/>
          <p:nvPr/>
        </p:nvSpPr>
        <p:spPr>
          <a:xfrm>
            <a:off x="2123728" y="3410996"/>
            <a:ext cx="792088" cy="540061"/>
          </a:xfrm>
          <a:prstGeom prst="actionButtonBackPrevious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動作設定ボタン : 戻る/前へ 12">
            <a:hlinkClick r:id="" action="ppaction://noaction" highlightClick="1"/>
          </p:cNvPr>
          <p:cNvSpPr/>
          <p:nvPr/>
        </p:nvSpPr>
        <p:spPr>
          <a:xfrm flipH="1">
            <a:off x="3455878" y="3410995"/>
            <a:ext cx="792088" cy="540061"/>
          </a:xfrm>
          <a:prstGeom prst="actionButtonBackPrevious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動作設定ボタン : 戻る/前へ 13">
            <a:hlinkClick r:id="" action="ppaction://noaction" highlightClick="1"/>
          </p:cNvPr>
          <p:cNvSpPr/>
          <p:nvPr/>
        </p:nvSpPr>
        <p:spPr>
          <a:xfrm rot="16200000">
            <a:off x="2789804" y="4101839"/>
            <a:ext cx="792088" cy="540061"/>
          </a:xfrm>
          <a:prstGeom prst="actionButtonBackPrevious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動作設定ボタン : 戻る/前へ 14">
            <a:hlinkClick r:id="" action="ppaction://noaction" highlightClick="1"/>
          </p:cNvPr>
          <p:cNvSpPr/>
          <p:nvPr/>
        </p:nvSpPr>
        <p:spPr>
          <a:xfrm rot="5400000" flipV="1">
            <a:off x="2789805" y="2744921"/>
            <a:ext cx="792088" cy="540061"/>
          </a:xfrm>
          <a:prstGeom prst="actionButtonBackPrevious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動作設定ボタン : ユーザー設定 15">
            <a:hlinkClick r:id="" action="ppaction://noaction" highlightClick="1"/>
          </p:cNvPr>
          <p:cNvSpPr/>
          <p:nvPr/>
        </p:nvSpPr>
        <p:spPr>
          <a:xfrm>
            <a:off x="4768439" y="2780928"/>
            <a:ext cx="163601" cy="522061"/>
          </a:xfrm>
          <a:prstGeom prst="actionButtonBlank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4552415" y="2346446"/>
            <a:ext cx="916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slow</a:t>
            </a:r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5815721" y="2358342"/>
            <a:ext cx="628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/>
              <a:t>fast</a:t>
            </a:r>
            <a:endParaRPr kumimoji="1" lang="ja-JP" altLang="en-US" dirty="0"/>
          </a:p>
        </p:txBody>
      </p:sp>
      <p:cxnSp>
        <p:nvCxnSpPr>
          <p:cNvPr id="20" name="直線矢印コネクタ 19"/>
          <p:cNvCxnSpPr/>
          <p:nvPr/>
        </p:nvCxnSpPr>
        <p:spPr>
          <a:xfrm>
            <a:off x="4932040" y="3041958"/>
            <a:ext cx="1194759" cy="0"/>
          </a:xfrm>
          <a:prstGeom prst="straightConnector1">
            <a:avLst/>
          </a:prstGeom>
          <a:ln w="381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動作設定ボタン : ユーザー設定 21">
            <a:hlinkClick r:id="" action="ppaction://noaction" highlightClick="1"/>
          </p:cNvPr>
          <p:cNvSpPr/>
          <p:nvPr/>
        </p:nvSpPr>
        <p:spPr>
          <a:xfrm>
            <a:off x="4604622" y="4105221"/>
            <a:ext cx="1574384" cy="533295"/>
          </a:xfrm>
          <a:prstGeom prst="actionButtonBlank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chemeClr val="tx1"/>
                </a:solidFill>
              </a:rPr>
              <a:t>ON/OFF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2</a:t>
            </a:fld>
            <a:endParaRPr lang="ja-JP" altLang="en-US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476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759614"/>
          </a:xfrm>
        </p:spPr>
        <p:txBody>
          <a:bodyPr/>
          <a:lstStyle/>
          <a:p>
            <a:r>
              <a:rPr lang="ja-JP" altLang="en-US" dirty="0"/>
              <a:t>目標</a:t>
            </a:r>
            <a:r>
              <a:rPr lang="ja-JP" altLang="en-US" dirty="0" smtClean="0"/>
              <a:t>達成度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24744"/>
            <a:ext cx="7620000" cy="1944216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ja-JP" altLang="en-US" dirty="0" smtClean="0"/>
              <a:t>計画時の目標</a:t>
            </a:r>
            <a:endParaRPr kumimoji="1" lang="en-US" altLang="ja-JP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ja-JP" altLang="en-US" dirty="0" smtClean="0"/>
              <a:t>遠隔操作で</a:t>
            </a:r>
            <a:r>
              <a:rPr lang="ja-JP" altLang="en-US" dirty="0"/>
              <a:t>模型</a:t>
            </a:r>
            <a:r>
              <a:rPr lang="ja-JP" altLang="en-US" dirty="0" smtClean="0"/>
              <a:t>自動車を動かす</a:t>
            </a:r>
            <a:endParaRPr lang="en-US" altLang="ja-JP" dirty="0" smtClean="0"/>
          </a:p>
          <a:p>
            <a:pPr marL="457200" indent="-457200">
              <a:buFont typeface="+mj-lt"/>
              <a:buAutoNum type="arabicPeriod"/>
            </a:pPr>
            <a:r>
              <a:rPr lang="ja-JP" altLang="en-US" dirty="0" smtClean="0"/>
              <a:t>模型自動車を自動走行させる</a:t>
            </a:r>
            <a:endParaRPr lang="en-US" altLang="ja-JP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ja-JP" dirty="0"/>
              <a:t>Android</a:t>
            </a:r>
            <a:r>
              <a:rPr lang="ja-JP" altLang="en-US" dirty="0"/>
              <a:t>のセンサーを</a:t>
            </a:r>
            <a:r>
              <a:rPr lang="ja-JP" altLang="en-US" dirty="0" smtClean="0"/>
              <a:t>用いる</a:t>
            </a:r>
            <a:endParaRPr kumimoji="1" lang="en-US" altLang="ja-JP" dirty="0" smtClean="0"/>
          </a:p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3</a:t>
            </a:fld>
            <a:endParaRPr lang="ja-JP" altLang="en-US" dirty="0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530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5791200" cy="759614"/>
          </a:xfrm>
        </p:spPr>
        <p:txBody>
          <a:bodyPr/>
          <a:lstStyle/>
          <a:p>
            <a:r>
              <a:rPr lang="ja-JP" altLang="en-US" dirty="0"/>
              <a:t>目標</a:t>
            </a:r>
            <a:r>
              <a:rPr lang="ja-JP" altLang="en-US" dirty="0" smtClean="0"/>
              <a:t>達成度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24744"/>
            <a:ext cx="7620000" cy="4569371"/>
          </a:xfrm>
        </p:spPr>
        <p:txBody>
          <a:bodyPr>
            <a:noAutofit/>
          </a:bodyPr>
          <a:lstStyle/>
          <a:p>
            <a:pPr marL="342900" lvl="0" indent="-342900">
              <a:buFont typeface="Arial" pitchFamily="34" charset="0"/>
              <a:buChar char="•"/>
            </a:pPr>
            <a:r>
              <a:rPr lang="ja-JP" altLang="en-US" dirty="0">
                <a:solidFill>
                  <a:srgbClr val="000000"/>
                </a:solidFill>
              </a:rPr>
              <a:t>達成した目標</a:t>
            </a:r>
            <a:endParaRPr lang="en-US" altLang="ja-JP" dirty="0">
              <a:solidFill>
                <a:srgbClr val="000000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ja-JP" altLang="en-US" dirty="0">
                <a:solidFill>
                  <a:srgbClr val="000000"/>
                </a:solidFill>
              </a:rPr>
              <a:t>遠隔操作で模型自動車を</a:t>
            </a:r>
            <a:r>
              <a:rPr lang="ja-JP" altLang="en-US" dirty="0" smtClean="0">
                <a:solidFill>
                  <a:srgbClr val="000000"/>
                </a:solidFill>
              </a:rPr>
              <a:t>動かす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lvl="0"/>
            <a:r>
              <a:rPr lang="ja-JP" altLang="en-US" dirty="0" smtClean="0">
                <a:solidFill>
                  <a:srgbClr val="000000"/>
                </a:solidFill>
              </a:rPr>
              <a:t>　　　</a:t>
            </a:r>
            <a:r>
              <a:rPr lang="en-US" altLang="ja-JP" dirty="0" smtClean="0">
                <a:solidFill>
                  <a:srgbClr val="000000"/>
                </a:solidFill>
              </a:rPr>
              <a:t>(</a:t>
            </a:r>
            <a:r>
              <a:rPr lang="ja-JP" altLang="en-US" dirty="0" smtClean="0">
                <a:solidFill>
                  <a:srgbClr val="000000"/>
                </a:solidFill>
              </a:rPr>
              <a:t>激しく動かしすぎるとアプリが強制終了してしまう</a:t>
            </a:r>
            <a:r>
              <a:rPr lang="en-US" altLang="ja-JP" dirty="0" smtClean="0">
                <a:solidFill>
                  <a:srgbClr val="000000"/>
                </a:solidFill>
              </a:rPr>
              <a:t>)</a:t>
            </a:r>
            <a:endParaRPr lang="en-US" altLang="ja-JP" dirty="0">
              <a:solidFill>
                <a:srgbClr val="000000"/>
              </a:solidFill>
            </a:endParaRPr>
          </a:p>
          <a:p>
            <a:pPr marL="457200" lvl="0" indent="-457200">
              <a:buFont typeface="+mj-lt"/>
              <a:buAutoNum type="arabicPeriod" startAt="2"/>
            </a:pPr>
            <a:r>
              <a:rPr lang="en-US" altLang="ja-JP" dirty="0">
                <a:solidFill>
                  <a:srgbClr val="000000"/>
                </a:solidFill>
              </a:rPr>
              <a:t>Android</a:t>
            </a:r>
            <a:r>
              <a:rPr lang="ja-JP" altLang="en-US" dirty="0">
                <a:solidFill>
                  <a:srgbClr val="000000"/>
                </a:solidFill>
              </a:rPr>
              <a:t>のセンサーを用いる</a:t>
            </a:r>
            <a:endParaRPr lang="en-US" altLang="ja-JP" dirty="0">
              <a:solidFill>
                <a:srgbClr val="000000"/>
              </a:solidFill>
            </a:endParaRPr>
          </a:p>
          <a:p>
            <a:pPr marL="457200" lvl="0" indent="-457200">
              <a:buFont typeface="+mj-lt"/>
              <a:buAutoNum type="arabicPeriod" startAt="2"/>
            </a:pPr>
            <a:endParaRPr lang="en-US" altLang="ja-JP" dirty="0">
              <a:solidFill>
                <a:srgbClr val="000000"/>
              </a:solidFill>
            </a:endParaRPr>
          </a:p>
          <a:p>
            <a:pPr marL="457200" lvl="0" indent="-457200">
              <a:buFont typeface="Arial" pitchFamily="34" charset="0"/>
              <a:buChar char="•"/>
            </a:pPr>
            <a:r>
              <a:rPr lang="ja-JP" altLang="en-US" dirty="0">
                <a:solidFill>
                  <a:srgbClr val="000000"/>
                </a:solidFill>
              </a:rPr>
              <a:t>達成しなかった目標</a:t>
            </a:r>
            <a:endParaRPr lang="en-US" altLang="ja-JP" dirty="0">
              <a:solidFill>
                <a:srgbClr val="000000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r>
              <a:rPr lang="ja-JP" altLang="en-US" dirty="0">
                <a:solidFill>
                  <a:srgbClr val="000000"/>
                </a:solidFill>
              </a:rPr>
              <a:t>模型自動車を自動走行</a:t>
            </a:r>
            <a:r>
              <a:rPr lang="ja-JP" altLang="en-US" dirty="0" smtClean="0">
                <a:solidFill>
                  <a:srgbClr val="000000"/>
                </a:solidFill>
              </a:rPr>
              <a:t>させる</a:t>
            </a:r>
            <a:endParaRPr lang="en-US" altLang="ja-JP" dirty="0" smtClean="0">
              <a:solidFill>
                <a:srgbClr val="000000"/>
              </a:solidFill>
            </a:endParaRPr>
          </a:p>
          <a:p>
            <a:pPr marL="457200" lvl="0" indent="-457200">
              <a:buFont typeface="+mj-lt"/>
              <a:buAutoNum type="arabicPeriod"/>
            </a:pPr>
            <a:endParaRPr lang="en-US" altLang="ja-JP" dirty="0">
              <a:solidFill>
                <a:srgbClr val="000000"/>
              </a:solidFill>
            </a:endParaRPr>
          </a:p>
          <a:p>
            <a:pPr lvl="0"/>
            <a:r>
              <a:rPr lang="ja-JP" altLang="en-US" dirty="0" smtClean="0">
                <a:solidFill>
                  <a:srgbClr val="000000"/>
                </a:solidFill>
              </a:rPr>
              <a:t>目標</a:t>
            </a:r>
            <a:r>
              <a:rPr lang="ja-JP" altLang="en-US" dirty="0" smtClean="0">
                <a:solidFill>
                  <a:srgbClr val="000000"/>
                </a:solidFill>
              </a:rPr>
              <a:t>は</a:t>
            </a:r>
            <a:r>
              <a:rPr lang="en-US" altLang="ja-JP" dirty="0">
                <a:solidFill>
                  <a:srgbClr val="000000"/>
                </a:solidFill>
              </a:rPr>
              <a:t>7</a:t>
            </a:r>
            <a:r>
              <a:rPr lang="en-US" altLang="ja-JP" dirty="0" smtClean="0">
                <a:solidFill>
                  <a:srgbClr val="000000"/>
                </a:solidFill>
              </a:rPr>
              <a:t>0</a:t>
            </a:r>
            <a:r>
              <a:rPr lang="en-US" altLang="ja-JP" dirty="0" smtClean="0">
                <a:solidFill>
                  <a:srgbClr val="000000"/>
                </a:solidFill>
              </a:rPr>
              <a:t>%</a:t>
            </a:r>
            <a:r>
              <a:rPr lang="ja-JP" altLang="en-US" dirty="0" smtClean="0">
                <a:solidFill>
                  <a:srgbClr val="000000"/>
                </a:solidFill>
              </a:rPr>
              <a:t>達成</a:t>
            </a:r>
            <a:r>
              <a:rPr lang="ja-JP" altLang="en-US" dirty="0">
                <a:solidFill>
                  <a:srgbClr val="000000"/>
                </a:solidFill>
              </a:rPr>
              <a:t>した</a:t>
            </a:r>
            <a:endParaRPr lang="en-US" altLang="ja-JP" dirty="0">
              <a:solidFill>
                <a:srgbClr val="000000"/>
              </a:solidFill>
            </a:endParaRPr>
          </a:p>
          <a:p>
            <a:endParaRPr kumimoji="1"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4</a:t>
            </a:fld>
            <a:endParaRPr lang="ja-JP" altLang="en-US" dirty="0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041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373150"/>
            <a:ext cx="1872208" cy="463562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/>
            </a:r>
            <a:br>
              <a:rPr lang="ja-JP" altLang="en-US" dirty="0"/>
            </a:br>
            <a:r>
              <a:rPr lang="ja-JP" altLang="en-US" dirty="0"/>
              <a:t/>
            </a:r>
            <a:br>
              <a:rPr lang="ja-JP" altLang="en-US" dirty="0"/>
            </a:br>
            <a:r>
              <a:rPr lang="ja-JP" altLang="en-US" dirty="0" smtClean="0"/>
              <a:t>進捗比較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5</a:t>
            </a:fld>
            <a:endParaRPr lang="ja-JP" altLang="en-US" dirty="0">
              <a:solidFill>
                <a:srgbClr val="D1282E"/>
              </a:solidFill>
            </a:endParaRPr>
          </a:p>
        </p:txBody>
      </p:sp>
      <p:graphicFrame>
        <p:nvGraphicFramePr>
          <p:cNvPr id="5" name="表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9914435"/>
              </p:ext>
            </p:extLst>
          </p:nvPr>
        </p:nvGraphicFramePr>
        <p:xfrm>
          <a:off x="107504" y="1224488"/>
          <a:ext cx="3960440" cy="551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2756"/>
                <a:gridCol w="658076"/>
                <a:gridCol w="2899608"/>
              </a:tblGrid>
              <a:tr h="578188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 smtClean="0"/>
                        <a:t>1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10/3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オリエンテーション</a:t>
                      </a:r>
                      <a:endParaRPr kumimoji="1" lang="en-US" altLang="ja-JP" sz="1600" dirty="0" smtClean="0"/>
                    </a:p>
                    <a:p>
                      <a:r>
                        <a:rPr kumimoji="1" lang="ja-JP" altLang="en-US" sz="1600" dirty="0" smtClean="0"/>
                        <a:t>開発テーマ決め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10/10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開発テーマ決め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3</a:t>
                      </a:r>
                      <a:endParaRPr kumimoji="1" lang="ja-JP" altLang="en-US" sz="14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10/17</a:t>
                      </a:r>
                      <a:endParaRPr kumimoji="1" lang="ja-JP" altLang="en-US" sz="14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開発計画の作成</a:t>
                      </a:r>
                      <a:endParaRPr kumimoji="1" lang="ja-JP" altLang="en-US" sz="16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4</a:t>
                      </a:r>
                      <a:endParaRPr kumimoji="1" lang="ja-JP" altLang="en-US" sz="14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10/24</a:t>
                      </a:r>
                      <a:endParaRPr kumimoji="1" lang="ja-JP" altLang="en-US" sz="14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計画発表</a:t>
                      </a:r>
                      <a:endParaRPr kumimoji="1" lang="ja-JP" altLang="en-US" sz="16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10/31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既存のソフトウェアの理解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578188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 smtClean="0"/>
                        <a:t>6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11/7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dirty="0" smtClean="0"/>
                        <a:t>無線通信の基礎学習</a:t>
                      </a:r>
                      <a:endParaRPr kumimoji="1" lang="en-US" altLang="ja-JP" sz="1600" dirty="0" smtClean="0"/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Android</a:t>
                      </a:r>
                      <a:r>
                        <a:rPr kumimoji="1" lang="ja-JP" altLang="en-US" sz="1600" dirty="0" smtClean="0"/>
                        <a:t>アプリ開発の基礎学習</a:t>
                      </a:r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7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11/14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11/21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11/28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12/5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の制作・動作確認</a:t>
                      </a:r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12/19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中間発表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の修正・動作確認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dirty="0" smtClean="0"/>
                        <a:t>1/16</a:t>
                      </a:r>
                      <a:endParaRPr kumimoji="1" lang="ja-JP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実機を用いて動作確認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14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1/23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実機を用いて動作確認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740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1/30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最終発表</a:t>
                      </a:r>
                      <a:endParaRPr kumimoji="1" lang="ja-JP" altLang="en-US" sz="16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5411594"/>
              </p:ext>
            </p:extLst>
          </p:nvPr>
        </p:nvGraphicFramePr>
        <p:xfrm>
          <a:off x="4572000" y="908720"/>
          <a:ext cx="3960440" cy="58521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2756"/>
                <a:gridCol w="658076"/>
                <a:gridCol w="2899608"/>
              </a:tblGrid>
              <a:tr h="577125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 smtClean="0"/>
                        <a:t>1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10/3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オリエンテーション</a:t>
                      </a:r>
                      <a:endParaRPr kumimoji="1" lang="en-US" altLang="ja-JP" sz="1600" dirty="0" smtClean="0"/>
                    </a:p>
                    <a:p>
                      <a:r>
                        <a:rPr kumimoji="1" lang="ja-JP" altLang="en-US" sz="1600" dirty="0" smtClean="0"/>
                        <a:t>開発テーマ決め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10/10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開発テーマ決め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3</a:t>
                      </a:r>
                      <a:endParaRPr kumimoji="1" lang="ja-JP" altLang="en-US" sz="14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10/17</a:t>
                      </a:r>
                      <a:endParaRPr kumimoji="1" lang="ja-JP" altLang="en-US" sz="14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開発計画の作成</a:t>
                      </a:r>
                      <a:endParaRPr kumimoji="1" lang="ja-JP" altLang="en-US" sz="1600" dirty="0"/>
                    </a:p>
                  </a:txBody>
                  <a:tcPr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4</a:t>
                      </a:r>
                      <a:endParaRPr kumimoji="1" lang="ja-JP" altLang="en-US" sz="14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10/24</a:t>
                      </a:r>
                      <a:endParaRPr kumimoji="1" lang="ja-JP" altLang="en-US" sz="14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計画発表</a:t>
                      </a:r>
                      <a:endParaRPr kumimoji="1" lang="ja-JP" altLang="en-US" sz="1600" dirty="0"/>
                    </a:p>
                  </a:txBody>
                  <a:tcP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10/31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Android</a:t>
                      </a:r>
                      <a:r>
                        <a:rPr kumimoji="1" lang="ja-JP" altLang="en-US" sz="1600" dirty="0" smtClean="0"/>
                        <a:t>端末の基本設定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pPr algn="l"/>
                      <a:r>
                        <a:rPr kumimoji="1" lang="en-US" altLang="ja-JP" sz="1400" dirty="0" smtClean="0"/>
                        <a:t>6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11/7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600" dirty="0" smtClean="0"/>
                        <a:t>無線通信の基礎学習</a:t>
                      </a:r>
                      <a:endParaRPr kumimoji="1" lang="en-US" altLang="ja-JP" sz="1600" dirty="0" smtClean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7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11/14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無線通信の基礎学習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8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11/21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12/5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10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12/12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11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12/19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中間発表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12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1/9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の制作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577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13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1/14</a:t>
                      </a:r>
                      <a:endParaRPr kumimoji="1" lang="ja-JP" alt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kumimoji="1" lang="en-US" altLang="ja-JP" sz="1600" dirty="0" smtClean="0"/>
                        <a:t>SW</a:t>
                      </a:r>
                      <a:r>
                        <a:rPr kumimoji="1" lang="ja-JP" altLang="en-US" sz="1600" dirty="0" smtClean="0"/>
                        <a:t>の修正</a:t>
                      </a:r>
                      <a:endParaRPr kumimoji="1" lang="en-US" altLang="ja-JP" sz="1600" dirty="0" smtClean="0"/>
                    </a:p>
                    <a:p>
                      <a:r>
                        <a:rPr kumimoji="1" lang="ja-JP" altLang="en-US" sz="1600" dirty="0" smtClean="0"/>
                        <a:t>実機を用いての動作確認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sz="1400" dirty="0" smtClean="0"/>
                        <a:t>1/16</a:t>
                      </a:r>
                      <a:endParaRPr kumimoji="1" lang="ja-JP" alt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実機を用いての動作確認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15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1/23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実機を用いての動作確認</a:t>
                      </a:r>
                      <a:endParaRPr kumimoji="1" lang="ja-JP" altLang="en-US" sz="1600" dirty="0"/>
                    </a:p>
                  </a:txBody>
                  <a:tcPr/>
                </a:tc>
              </a:tr>
              <a:tr h="334125">
                <a:tc>
                  <a:txBody>
                    <a:bodyPr/>
                    <a:lstStyle/>
                    <a:p>
                      <a:r>
                        <a:rPr kumimoji="1" lang="en-US" altLang="ja-JP" sz="1400" dirty="0" smtClean="0"/>
                        <a:t>16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400" dirty="0" smtClean="0"/>
                        <a:t>1/27</a:t>
                      </a:r>
                      <a:endParaRPr kumimoji="1" lang="ja-JP" alt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600" dirty="0" smtClean="0"/>
                        <a:t>最終発表</a:t>
                      </a:r>
                      <a:endParaRPr kumimoji="1" lang="ja-JP" altLang="en-US" sz="16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テキスト ボックス 2"/>
          <p:cNvSpPr txBox="1"/>
          <p:nvPr/>
        </p:nvSpPr>
        <p:spPr>
          <a:xfrm>
            <a:off x="107504" y="827420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計画発表時の計画</a:t>
            </a:r>
            <a:endParaRPr kumimoji="1" lang="ja-JP" altLang="en-US" dirty="0"/>
          </a:p>
        </p:txBody>
      </p:sp>
      <p:sp>
        <p:nvSpPr>
          <p:cNvPr id="7" name="テキスト ボックス 6"/>
          <p:cNvSpPr txBox="1"/>
          <p:nvPr/>
        </p:nvSpPr>
        <p:spPr>
          <a:xfrm>
            <a:off x="4535849" y="480157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実際</a:t>
            </a:r>
            <a:r>
              <a:rPr lang="ja-JP" altLang="en-US" dirty="0" smtClean="0"/>
              <a:t>の進捗状況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6534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kumimoji="1" lang="ja-JP" altLang="en-US" dirty="0" smtClean="0"/>
              <a:t>開発の分量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96752"/>
            <a:ext cx="7620000" cy="4896544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去年のプログラムを改良</a:t>
            </a:r>
            <a:endParaRPr lang="en-US" altLang="ja-JP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dirty="0" smtClean="0"/>
              <a:t>ネットワーク接続</a:t>
            </a:r>
            <a:endParaRPr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ja-JP" altLang="en-US" dirty="0" smtClean="0"/>
              <a:t>アプリの終了ボタン</a:t>
            </a:r>
            <a:endParaRPr kumimoji="1" lang="en-US" altLang="ja-JP" dirty="0" smtClean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ファイル数</a:t>
            </a:r>
            <a:endParaRPr kumimoji="1"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smtClean="0"/>
              <a:t>MainActivity.java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smtClean="0"/>
              <a:t>activity_main.xml</a:t>
            </a:r>
            <a:endParaRPr kumimoji="1" lang="en-US" altLang="ja-JP" dirty="0" smtClean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ja-JP" altLang="en-US" dirty="0" smtClean="0"/>
              <a:t>ソースコード行数</a:t>
            </a:r>
            <a:endParaRPr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/>
              <a:t>312</a:t>
            </a:r>
            <a:r>
              <a:rPr kumimoji="1" lang="ja-JP" altLang="en-US" dirty="0" smtClean="0"/>
              <a:t>行</a:t>
            </a:r>
            <a:endParaRPr lang="en-US" altLang="ja-JP" dirty="0" smtClean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lang="ja-JP" altLang="en-US" dirty="0"/>
              <a:t>文</a:t>
            </a:r>
            <a:r>
              <a:rPr lang="ja-JP" altLang="en-US" dirty="0" smtClean="0"/>
              <a:t>字数</a:t>
            </a:r>
            <a:endParaRPr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smtClean="0"/>
              <a:t>4891</a:t>
            </a:r>
            <a:r>
              <a:rPr lang="ja-JP" altLang="en-US" dirty="0" smtClean="0"/>
              <a:t>文字</a:t>
            </a:r>
            <a:endParaRPr lang="en-US" altLang="ja-JP" dirty="0" smtClean="0"/>
          </a:p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開発環境</a:t>
            </a:r>
            <a:endParaRPr kumimoji="1" lang="en-US" altLang="ja-JP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smtClean="0"/>
              <a:t>Google Nexus 7(Android4.3)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dirty="0" smtClean="0"/>
              <a:t>ASUS MEMO Pad HD7(Android4.4)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6</a:t>
            </a:fld>
            <a:endParaRPr lang="ja-JP" altLang="en-US" dirty="0">
              <a:solidFill>
                <a:srgbClr val="D128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9849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到達点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24744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画面写真</a:t>
            </a:r>
            <a:r>
              <a:rPr kumimoji="1" lang="en-US" altLang="ja-JP" dirty="0" smtClean="0"/>
              <a:t>(Connect</a:t>
            </a:r>
            <a:r>
              <a:rPr kumimoji="1" lang="ja-JP" altLang="en-US" dirty="0" smtClean="0"/>
              <a:t>状態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7</a:t>
            </a:fld>
            <a:endParaRPr lang="ja-JP" altLang="en-US" dirty="0">
              <a:solidFill>
                <a:srgbClr val="D1282E"/>
              </a:solidFill>
            </a:endParaRPr>
          </a:p>
        </p:txBody>
      </p:sp>
      <p:pic>
        <p:nvPicPr>
          <p:cNvPr id="1032" name="Picture 8" descr="C:\Users\伊藤匡哉\Desktop\Screenshot_2014-01-22-23-44-4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5" y="2060848"/>
            <a:ext cx="6096001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856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67544" y="149106"/>
            <a:ext cx="5791200" cy="903630"/>
          </a:xfrm>
        </p:spPr>
        <p:txBody>
          <a:bodyPr/>
          <a:lstStyle/>
          <a:p>
            <a:r>
              <a:rPr lang="ja-JP" altLang="en-US" dirty="0"/>
              <a:t>到達点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67544" y="1124744"/>
            <a:ext cx="7620000" cy="4373563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l"/>
            </a:pPr>
            <a:r>
              <a:rPr kumimoji="1" lang="ja-JP" altLang="en-US" dirty="0" smtClean="0"/>
              <a:t>画面写真</a:t>
            </a:r>
            <a:r>
              <a:rPr kumimoji="1" lang="en-US" altLang="ja-JP" dirty="0" smtClean="0"/>
              <a:t>(</a:t>
            </a:r>
            <a:r>
              <a:rPr lang="en-US" altLang="ja-JP" dirty="0" smtClean="0"/>
              <a:t>Connected</a:t>
            </a:r>
            <a:r>
              <a:rPr lang="ja-JP" altLang="en-US" dirty="0" smtClean="0"/>
              <a:t>状態</a:t>
            </a:r>
            <a:r>
              <a:rPr kumimoji="1" lang="en-US" altLang="ja-JP" dirty="0" smtClean="0"/>
              <a:t>)</a:t>
            </a:r>
            <a:endParaRPr kumimoji="1" lang="ja-JP" altLang="en-US" dirty="0"/>
          </a:p>
          <a:p>
            <a:pPr marL="342900" indent="-342900">
              <a:buFont typeface="Wingdings" panose="05000000000000000000" pitchFamily="2" charset="2"/>
              <a:buChar char="l"/>
            </a:pPr>
            <a:endParaRPr kumimoji="1" lang="ja-JP" altLang="en-US" dirty="0"/>
          </a:p>
          <a:p>
            <a:pPr marL="342900" indent="-342900">
              <a:buNone/>
            </a:pP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34E5B2-9C95-44F8-B441-B579D8018391}" type="slidenum">
              <a:rPr lang="ja-JP" altLang="en-US" smtClean="0">
                <a:solidFill>
                  <a:srgbClr val="D1282E"/>
                </a:solidFill>
              </a:rPr>
              <a:pPr/>
              <a:t>8</a:t>
            </a:fld>
            <a:endParaRPr lang="ja-JP" altLang="en-US" dirty="0">
              <a:solidFill>
                <a:srgbClr val="D1282E"/>
              </a:solidFill>
            </a:endParaRPr>
          </a:p>
        </p:txBody>
      </p:sp>
      <p:pic>
        <p:nvPicPr>
          <p:cNvPr id="2050" name="Picture 2" descr="C:\Users\伊藤匡哉\Desktop\Screenshot_2014-01-22-23-08-4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067272"/>
            <a:ext cx="6096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5508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エッセンシャル">
  <a:themeElements>
    <a:clrScheme name="エッセンシャル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エッセンシャル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エッセンシャル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1191</TotalTime>
  <Words>831</Words>
  <Application>Microsoft Office PowerPoint</Application>
  <PresentationFormat>画面に合わせる (4:3)</PresentationFormat>
  <Paragraphs>347</Paragraphs>
  <Slides>23</Slides>
  <Notes>1</Notes>
  <HiddenSlides>0</HiddenSlides>
  <MMClips>1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23</vt:i4>
      </vt:variant>
    </vt:vector>
  </HeadingPairs>
  <TitlesOfParts>
    <vt:vector size="24" baseType="lpstr">
      <vt:lpstr>エッセンシャル</vt:lpstr>
      <vt:lpstr> FPGAボードと通信を行い加速度センサのUIで模型自動車を操作するAndroidアプリ  </vt:lpstr>
      <vt:lpstr>計画発表時全体構想</vt:lpstr>
      <vt:lpstr>Android端末の画面</vt:lpstr>
      <vt:lpstr>目標達成度</vt:lpstr>
      <vt:lpstr>目標達成度</vt:lpstr>
      <vt:lpstr>  進捗比較</vt:lpstr>
      <vt:lpstr>開発の分量</vt:lpstr>
      <vt:lpstr>到達点</vt:lpstr>
      <vt:lpstr>到達点</vt:lpstr>
      <vt:lpstr>機能仕様</vt:lpstr>
      <vt:lpstr>機能仕様</vt:lpstr>
      <vt:lpstr>機能仕様</vt:lpstr>
      <vt:lpstr>機能仕様</vt:lpstr>
      <vt:lpstr>機能仕様</vt:lpstr>
      <vt:lpstr>センサーの値の取得方法</vt:lpstr>
      <vt:lpstr>FPGAとの接続方法</vt:lpstr>
      <vt:lpstr>加速度センサー</vt:lpstr>
      <vt:lpstr>実機テスト</vt:lpstr>
      <vt:lpstr>模型自動車の仕組み</vt:lpstr>
      <vt:lpstr>実機テスト</vt:lpstr>
      <vt:lpstr>実機テスト</vt:lpstr>
      <vt:lpstr>実機テスト</vt:lpstr>
      <vt:lpstr>今後の抱負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AndroidアプリでFPGAボードと無線通信を行い自動走行する車を制作</dc:title>
  <dc:creator>伊藤匡哉</dc:creator>
  <cp:lastModifiedBy>伊藤匡哉</cp:lastModifiedBy>
  <cp:revision>50</cp:revision>
  <dcterms:created xsi:type="dcterms:W3CDTF">2014-01-20T08:27:57Z</dcterms:created>
  <dcterms:modified xsi:type="dcterms:W3CDTF">2014-02-01T06:16:07Z</dcterms:modified>
</cp:coreProperties>
</file>

<file path=docProps/thumbnail.jpeg>
</file>